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85" r:id="rId7"/>
    <p:sldId id="286" r:id="rId8"/>
    <p:sldId id="293" r:id="rId9"/>
    <p:sldId id="261" r:id="rId10"/>
    <p:sldId id="262" r:id="rId11"/>
    <p:sldId id="263" r:id="rId12"/>
    <p:sldId id="288" r:id="rId13"/>
    <p:sldId id="289" r:id="rId14"/>
    <p:sldId id="290" r:id="rId15"/>
    <p:sldId id="291" r:id="rId16"/>
    <p:sldId id="294" r:id="rId17"/>
    <p:sldId id="264" r:id="rId18"/>
    <p:sldId id="265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511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957ED87-E8CA-430D-BF53-BC0FBE0EDB18}" type="datetimeFigureOut">
              <a:rPr lang="pl-PL" smtClean="0"/>
              <a:pPr/>
              <a:t>14.11.2018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228FB38-7BE9-4EA7-9CC2-594CF1728B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7ED87-E8CA-430D-BF53-BC0FBE0EDB18}" type="datetimeFigureOut">
              <a:rPr lang="pl-PL" smtClean="0"/>
              <a:pPr/>
              <a:t>14.11.2018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8FB38-7BE9-4EA7-9CC2-594CF1728B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7ED87-E8CA-430D-BF53-BC0FBE0EDB18}" type="datetimeFigureOut">
              <a:rPr lang="pl-PL" smtClean="0"/>
              <a:pPr/>
              <a:t>14.11.2018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8FB38-7BE9-4EA7-9CC2-594CF1728B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7ED87-E8CA-430D-BF53-BC0FBE0EDB18}" type="datetimeFigureOut">
              <a:rPr lang="pl-PL" smtClean="0"/>
              <a:pPr/>
              <a:t>14.11.2018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8FB38-7BE9-4EA7-9CC2-594CF1728B2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7ED87-E8CA-430D-BF53-BC0FBE0EDB18}" type="datetimeFigureOut">
              <a:rPr lang="pl-PL" smtClean="0"/>
              <a:pPr/>
              <a:t>14.11.2018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8FB38-7BE9-4EA7-9CC2-594CF1728B2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7ED87-E8CA-430D-BF53-BC0FBE0EDB18}" type="datetimeFigureOut">
              <a:rPr lang="pl-PL" smtClean="0"/>
              <a:pPr/>
              <a:t>14.11.2018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8FB38-7BE9-4EA7-9CC2-594CF1728B2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7ED87-E8CA-430D-BF53-BC0FBE0EDB18}" type="datetimeFigureOut">
              <a:rPr lang="pl-PL" smtClean="0"/>
              <a:pPr/>
              <a:t>14.11.2018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8FB38-7BE9-4EA7-9CC2-594CF1728B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7ED87-E8CA-430D-BF53-BC0FBE0EDB18}" type="datetimeFigureOut">
              <a:rPr lang="pl-PL" smtClean="0"/>
              <a:pPr/>
              <a:t>14.11.2018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8FB38-7BE9-4EA7-9CC2-594CF1728B2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7ED87-E8CA-430D-BF53-BC0FBE0EDB18}" type="datetimeFigureOut">
              <a:rPr lang="pl-PL" smtClean="0"/>
              <a:pPr/>
              <a:t>14.11.2018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8FB38-7BE9-4EA7-9CC2-594CF1728B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957ED87-E8CA-430D-BF53-BC0FBE0EDB18}" type="datetimeFigureOut">
              <a:rPr lang="pl-PL" smtClean="0"/>
              <a:pPr/>
              <a:t>14.11.2018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8FB38-7BE9-4EA7-9CC2-594CF1728B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957ED87-E8CA-430D-BF53-BC0FBE0EDB18}" type="datetimeFigureOut">
              <a:rPr lang="pl-PL" smtClean="0"/>
              <a:pPr/>
              <a:t>14.11.2018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228FB38-7BE9-4EA7-9CC2-594CF1728B2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957ED87-E8CA-430D-BF53-BC0FBE0EDB18}" type="datetimeFigureOut">
              <a:rPr lang="pl-PL" smtClean="0"/>
              <a:pPr/>
              <a:t>14.11.2018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228FB38-7BE9-4EA7-9CC2-594CF1728B2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214414" y="3300241"/>
            <a:ext cx="6500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mbria" pitchFamily="18" charset="0"/>
                <a:ea typeface="Cambria" pitchFamily="18" charset="0"/>
              </a:rPr>
              <a:t>14th International Scientific Conference </a:t>
            </a:r>
            <a:endParaRPr lang="pl-PL" sz="2400" dirty="0" smtClean="0"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en-US" sz="2400" b="1" dirty="0" smtClean="0">
                <a:latin typeface="Cambria" pitchFamily="18" charset="0"/>
                <a:ea typeface="Cambria" pitchFamily="18" charset="0"/>
              </a:rPr>
              <a:t>Forecasting </a:t>
            </a:r>
            <a:r>
              <a:rPr lang="en-US" sz="2400" b="1" dirty="0" smtClean="0">
                <a:latin typeface="Cambria" pitchFamily="18" charset="0"/>
                <a:ea typeface="Cambria" pitchFamily="18" charset="0"/>
              </a:rPr>
              <a:t>in Electric Power </a:t>
            </a:r>
            <a:r>
              <a:rPr lang="en-US" sz="2400" b="1" dirty="0" smtClean="0">
                <a:latin typeface="Cambria" pitchFamily="18" charset="0"/>
                <a:ea typeface="Cambria" pitchFamily="18" charset="0"/>
              </a:rPr>
              <a:t>Engineering</a:t>
            </a:r>
            <a:endParaRPr lang="pl-PL" sz="2400" b="1" dirty="0" smtClean="0"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pl-PL" sz="2400" b="1" dirty="0" smtClean="0">
                <a:latin typeface="Cambria" pitchFamily="18" charset="0"/>
                <a:ea typeface="Cambria" pitchFamily="18" charset="0"/>
              </a:rPr>
              <a:t>26-28.09.2018 r.</a:t>
            </a:r>
            <a:endParaRPr lang="pl-PL" sz="24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 rot="-231611">
            <a:off x="2968770" y="1731819"/>
            <a:ext cx="2680097" cy="12739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pl-PL" sz="3600" b="1" i="1" kern="10" spc="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PE 2018</a:t>
            </a:r>
            <a:endParaRPr lang="pl-PL" sz="3600" b="1" i="1" kern="10" spc="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0" y="1000108"/>
            <a:ext cx="8072438" cy="542928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pl-PL" sz="6200" dirty="0" smtClean="0"/>
              <a:t>	</a:t>
            </a:r>
            <a:r>
              <a:rPr lang="pl-PL" sz="62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W czasie </a:t>
            </a:r>
            <a:r>
              <a:rPr lang="pl-PL" sz="62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Konferencji PE2018 </a:t>
            </a:r>
            <a:r>
              <a:rPr lang="pl-PL" sz="62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odbyło </a:t>
            </a:r>
            <a:r>
              <a:rPr lang="pl-PL" sz="62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się </a:t>
            </a:r>
            <a:r>
              <a:rPr lang="pl-PL" sz="62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7 </a:t>
            </a:r>
            <a:r>
              <a:rPr lang="pl-PL" sz="62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sesji tematycznych, na których wygłoszono </a:t>
            </a:r>
            <a:r>
              <a:rPr lang="pl-PL" sz="62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46 referatów, </a:t>
            </a:r>
            <a:r>
              <a:rPr lang="pl-PL" sz="62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w </a:t>
            </a:r>
            <a:r>
              <a:rPr lang="pl-PL" sz="62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tym 4 referaty zagraniczne</a:t>
            </a:r>
            <a:endParaRPr lang="pl-PL" sz="6200" dirty="0" smtClean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buNone/>
            </a:pPr>
            <a:endParaRPr lang="pl-PL" sz="3100" b="1" dirty="0" smtClean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buNone/>
            </a:pPr>
            <a:r>
              <a:rPr lang="pl-PL" sz="6200" b="1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	</a:t>
            </a:r>
            <a:r>
              <a:rPr lang="pl-PL" sz="6200" b="1" i="1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Środa, 26 września 2018 r. </a:t>
            </a:r>
          </a:p>
          <a:p>
            <a:pPr>
              <a:buNone/>
            </a:pPr>
            <a:r>
              <a:rPr lang="pl-PL" sz="6200" b="1" i="1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	</a:t>
            </a:r>
            <a:r>
              <a:rPr lang="pl-PL" sz="6200" b="1" i="1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Sesja I: Pomiary i sterowanie</a:t>
            </a:r>
          </a:p>
          <a:p>
            <a:pPr marL="828000" lvl="1" indent="-360000">
              <a:buFont typeface="+mj-lt"/>
              <a:buAutoNum type="arabicPeriod"/>
            </a:pPr>
            <a:r>
              <a:rPr lang="pl-PL" sz="5500" i="1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Owczarek R., Korab R., Połomski M.</a:t>
            </a:r>
            <a:r>
              <a:rPr lang="pl-PL" sz="55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: Koordynacja przesuwników fazowych </a:t>
            </a:r>
            <a:r>
              <a:rPr lang="pl-PL" sz="55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/>
            </a:r>
            <a:br>
              <a:rPr lang="pl-PL" sz="55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</a:br>
            <a:r>
              <a:rPr lang="pl-PL" sz="55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w </a:t>
            </a:r>
            <a:r>
              <a:rPr lang="pl-PL" sz="55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systemie elektroenergetycznym Europy Środkowo-Wschodniej</a:t>
            </a:r>
          </a:p>
          <a:p>
            <a:pPr marL="828000" lvl="1" indent="-360000">
              <a:buFont typeface="+mj-lt"/>
              <a:buAutoNum type="arabicPeriod"/>
            </a:pPr>
            <a:r>
              <a:rPr lang="en-US" sz="5500" i="1" dirty="0" err="1" smtClean="0">
                <a:latin typeface="Calibri" pitchFamily="34" charset="0"/>
                <a:ea typeface="Cambria" pitchFamily="18" charset="0"/>
                <a:cs typeface="Calibri" pitchFamily="34" charset="0"/>
              </a:rPr>
              <a:t>Szablicki</a:t>
            </a:r>
            <a:r>
              <a:rPr lang="en-US" sz="5500" i="1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 M., </a:t>
            </a:r>
            <a:r>
              <a:rPr lang="en-US" sz="5500" i="1" dirty="0" err="1" smtClean="0">
                <a:latin typeface="Calibri" pitchFamily="34" charset="0"/>
                <a:ea typeface="Cambria" pitchFamily="18" charset="0"/>
                <a:cs typeface="Calibri" pitchFamily="34" charset="0"/>
              </a:rPr>
              <a:t>Rzepka</a:t>
            </a:r>
            <a:r>
              <a:rPr lang="en-US" sz="5500" i="1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 P., </a:t>
            </a:r>
            <a:r>
              <a:rPr lang="en-US" sz="5500" i="1" dirty="0" err="1" smtClean="0">
                <a:latin typeface="Calibri" pitchFamily="34" charset="0"/>
                <a:ea typeface="Cambria" pitchFamily="18" charset="0"/>
                <a:cs typeface="Calibri" pitchFamily="34" charset="0"/>
              </a:rPr>
              <a:t>Halinka</a:t>
            </a:r>
            <a:r>
              <a:rPr lang="en-US" sz="5500" i="1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 A., </a:t>
            </a:r>
            <a:r>
              <a:rPr lang="en-US" sz="5500" i="1" dirty="0" err="1" smtClean="0">
                <a:latin typeface="Calibri" pitchFamily="34" charset="0"/>
                <a:ea typeface="Cambria" pitchFamily="18" charset="0"/>
                <a:cs typeface="Calibri" pitchFamily="34" charset="0"/>
              </a:rPr>
              <a:t>Czapaj</a:t>
            </a:r>
            <a:r>
              <a:rPr lang="en-US" sz="5500" i="1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 R.</a:t>
            </a:r>
            <a:r>
              <a:rPr lang="en-US" sz="55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: An alternative approach to provisions of the Network Code on blocking HVDC LCC systems during short-circuits in AC network</a:t>
            </a:r>
            <a:endParaRPr lang="pl-PL" sz="5500" dirty="0" smtClean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pl-PL" sz="5500" i="1" dirty="0" err="1" smtClean="0">
                <a:latin typeface="Calibri" pitchFamily="34" charset="0"/>
                <a:ea typeface="Cambria" pitchFamily="18" charset="0"/>
                <a:cs typeface="Calibri" pitchFamily="34" charset="0"/>
              </a:rPr>
              <a:t>Szablicki</a:t>
            </a:r>
            <a:r>
              <a:rPr lang="pl-PL" sz="5500" i="1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 M., Bednarczyk T., Rzepka P., Halinka A.</a:t>
            </a:r>
            <a:r>
              <a:rPr lang="pl-PL" sz="55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: Koncepcja obszarowego zabezpieczenia odległościowego wieloramiennych linii elektroenergetycznych</a:t>
            </a:r>
          </a:p>
          <a:p>
            <a:pPr marL="828000" lvl="1" indent="-360000">
              <a:buFont typeface="+mj-lt"/>
              <a:buAutoNum type="arabicPeriod"/>
            </a:pPr>
            <a:r>
              <a:rPr lang="en-US" sz="5500" i="1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Marciniak L., </a:t>
            </a:r>
            <a:r>
              <a:rPr lang="en-US" sz="5500" i="1" dirty="0" err="1" smtClean="0">
                <a:latin typeface="Calibri" pitchFamily="34" charset="0"/>
                <a:ea typeface="Cambria" pitchFamily="18" charset="0"/>
                <a:cs typeface="Calibri" pitchFamily="34" charset="0"/>
              </a:rPr>
              <a:t>Piątek</a:t>
            </a:r>
            <a:r>
              <a:rPr lang="en-US" sz="5500" i="1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 M.</a:t>
            </a:r>
            <a:r>
              <a:rPr lang="en-US" sz="55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: The influence of the network asymmetry on the settings and sensitivity of an earth fault protection using higher harmonics</a:t>
            </a:r>
            <a:endParaRPr lang="pl-PL" sz="5500" dirty="0" smtClean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US" sz="5500" i="1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Marciniak L.</a:t>
            </a:r>
            <a:r>
              <a:rPr lang="en-US" sz="55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: General earth fault protection for MV networks using wavelet decomposition and Bayesian criterion</a:t>
            </a:r>
            <a:endParaRPr lang="pl-PL" sz="5500" dirty="0" smtClean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US" sz="5500" i="1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Popenda A., </a:t>
            </a:r>
            <a:r>
              <a:rPr lang="en-US" sz="5500" i="1" dirty="0" err="1" smtClean="0">
                <a:latin typeface="Calibri" pitchFamily="34" charset="0"/>
                <a:ea typeface="Cambria" pitchFamily="18" charset="0"/>
                <a:cs typeface="Calibri" pitchFamily="34" charset="0"/>
              </a:rPr>
              <a:t>Chwalba</a:t>
            </a:r>
            <a:r>
              <a:rPr lang="en-US" sz="5500" i="1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 S.</a:t>
            </a:r>
            <a:r>
              <a:rPr lang="en-US" sz="55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: Synchronous generator based on hybrid excitation with the extended range of voltage adjustment</a:t>
            </a:r>
            <a:endParaRPr lang="pl-PL" sz="5500" dirty="0" smtClean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US" sz="5500" i="1" dirty="0" err="1" smtClean="0">
                <a:latin typeface="Calibri" pitchFamily="34" charset="0"/>
                <a:ea typeface="Cambria" pitchFamily="18" charset="0"/>
                <a:cs typeface="Calibri" pitchFamily="34" charset="0"/>
              </a:rPr>
              <a:t>Kanálik</a:t>
            </a:r>
            <a:r>
              <a:rPr lang="en-US" sz="5500" i="1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 M., </a:t>
            </a:r>
            <a:r>
              <a:rPr lang="en-US" sz="5500" i="1" dirty="0" err="1" smtClean="0">
                <a:latin typeface="Calibri" pitchFamily="34" charset="0"/>
                <a:ea typeface="Cambria" pitchFamily="18" charset="0"/>
                <a:cs typeface="Calibri" pitchFamily="34" charset="0"/>
              </a:rPr>
              <a:t>Margitová</a:t>
            </a:r>
            <a:r>
              <a:rPr lang="en-US" sz="5500" i="1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 A., </a:t>
            </a:r>
            <a:r>
              <a:rPr lang="en-US" sz="5500" i="1" dirty="0" err="1" smtClean="0">
                <a:latin typeface="Calibri" pitchFamily="34" charset="0"/>
                <a:ea typeface="Cambria" pitchFamily="18" charset="0"/>
                <a:cs typeface="Calibri" pitchFamily="34" charset="0"/>
              </a:rPr>
              <a:t>Kolcun</a:t>
            </a:r>
            <a:r>
              <a:rPr lang="en-US" sz="5500" i="1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 M.</a:t>
            </a:r>
            <a:r>
              <a:rPr lang="en-US" sz="55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: Modeling of Synchronous Machines Including Voltage Regulation</a:t>
            </a:r>
            <a:endParaRPr lang="pl-PL" sz="55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 rot="-231611">
            <a:off x="7905924" y="155089"/>
            <a:ext cx="1110687" cy="6655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pl-PL" sz="3600" b="1" i="1" kern="10" spc="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PE 2018</a:t>
            </a:r>
            <a:endParaRPr lang="pl-PL" sz="3600" b="1" i="1" kern="10" spc="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0" y="857232"/>
            <a:ext cx="8072438" cy="471489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1800" b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pl-PL" sz="2000" b="1" i="1" dirty="0" smtClean="0">
                <a:latin typeface="Cambria" pitchFamily="18" charset="0"/>
                <a:ea typeface="Cambria" pitchFamily="18" charset="0"/>
                <a:cs typeface="Calibri" pitchFamily="34" charset="0"/>
              </a:rPr>
              <a:t> </a:t>
            </a:r>
            <a:r>
              <a:rPr lang="pl-PL" sz="2000" b="1" i="1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Środa, 26 września 2018 r. </a:t>
            </a: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pl-PL" sz="2000" b="1" i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pl-PL" sz="2000" b="1" i="1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 Sesja II: Eksploatacja</a:t>
            </a:r>
          </a:p>
          <a:p>
            <a:pPr marL="828000" lvl="1" indent="-360000">
              <a:buFont typeface="+mj-lt"/>
              <a:buAutoNum type="arabicPeriod"/>
            </a:pPr>
            <a:r>
              <a:rPr lang="pl-PL" sz="1800" i="1" dirty="0" err="1" smtClean="0">
                <a:latin typeface="Calibri" pitchFamily="34" charset="0"/>
                <a:cs typeface="Calibri" pitchFamily="34" charset="0"/>
              </a:rPr>
              <a:t>Chaban</a:t>
            </a:r>
            <a:r>
              <a:rPr lang="pl-PL" sz="1800" i="1" dirty="0" smtClean="0">
                <a:latin typeface="Calibri" pitchFamily="34" charset="0"/>
                <a:cs typeface="Calibri" pitchFamily="34" charset="0"/>
              </a:rPr>
              <a:t> A., Lis M.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: Model matematyczny zespołu elektrycznego transformatora i napędów z silnikami indukcyjnymi i synchronicznymi</a:t>
            </a:r>
          </a:p>
          <a:p>
            <a:pPr marL="828000" lvl="1" indent="-360000">
              <a:buFont typeface="+mj-lt"/>
              <a:buAutoNum type="arabicPeriod"/>
            </a:pP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Lis M., </a:t>
            </a: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Chaban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A., </a:t>
            </a: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Szafraniec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A., </a:t>
            </a: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Figura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R., </a:t>
            </a: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Levoniuk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V.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: Mathematical model of a part of an opened extra-high voltage electrical grid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Szafraniec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A.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: Mathematical model of a drive system with synchronous motors and vertical pumps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Sawicki A.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: Mathematical models of the electric arc of variable geometrical parameters and various heat dissipation methods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Sawicki A.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: Mathematical models of the electric arc of variable geometrical parameters based on static voltage-current characteristics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pl-PL" sz="1800" i="1" dirty="0" smtClean="0">
                <a:latin typeface="Calibri" pitchFamily="34" charset="0"/>
                <a:cs typeface="Calibri" pitchFamily="34" charset="0"/>
              </a:rPr>
              <a:t>Kocot H., Kubek P.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: Krótkoterminowe prognozowanie obciążalności prądowej linii napowietrznych WN i NN</a:t>
            </a:r>
          </a:p>
          <a:p>
            <a:pPr marL="828000" lvl="1" indent="-360000">
              <a:buFont typeface="+mj-lt"/>
              <a:buAutoNum type="arabicPeriod"/>
            </a:pPr>
            <a:r>
              <a:rPr lang="pl-PL" sz="1800" i="1" dirty="0" smtClean="0">
                <a:latin typeface="Calibri" pitchFamily="34" charset="0"/>
                <a:cs typeface="Calibri" pitchFamily="34" charset="0"/>
              </a:rPr>
              <a:t>Bieliński W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.: Regularne i fluktuacyjne zmiany zapotrzebowania mocy w wybranych krajowych systemach elektroenergetycznych</a:t>
            </a:r>
          </a:p>
          <a:p>
            <a:pPr>
              <a:buNone/>
            </a:pPr>
            <a:endParaRPr lang="pl-PL" sz="2000" b="1" i="1" dirty="0" smtClean="0">
              <a:latin typeface="Calibri" pitchFamily="34" charset="0"/>
              <a:ea typeface="Cambria" pitchFamily="18" charset="0"/>
              <a:cs typeface="Calibri" pitchFamily="34" charset="0"/>
            </a:endParaRP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 rot="-231611">
            <a:off x="7905924" y="155089"/>
            <a:ext cx="1110687" cy="6655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pl-PL" sz="3600" b="1" i="1" kern="10" spc="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PE 2018</a:t>
            </a:r>
            <a:endParaRPr lang="pl-PL" sz="3600" b="1" i="1" kern="10" spc="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0" y="857232"/>
            <a:ext cx="8072438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b="1" dirty="0" smtClean="0"/>
              <a:t>	</a:t>
            </a:r>
            <a:r>
              <a:rPr lang="pl-PL" sz="2000" b="1" i="1" dirty="0" smtClean="0">
                <a:latin typeface="Calibri" pitchFamily="34" charset="0"/>
                <a:cs typeface="Calibri" pitchFamily="34" charset="0"/>
              </a:rPr>
              <a:t>Czwartek</a:t>
            </a:r>
            <a:r>
              <a:rPr lang="pl-PL" sz="2000" b="1" i="1" dirty="0" smtClean="0">
                <a:latin typeface="Calibri" pitchFamily="34" charset="0"/>
                <a:cs typeface="Calibri" pitchFamily="34" charset="0"/>
              </a:rPr>
              <a:t>, 27 września 2018 r. </a:t>
            </a:r>
            <a:endParaRPr lang="pl-PL" sz="2000" b="1" i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pl-PL" sz="2000" b="1" i="1" dirty="0" smtClean="0">
                <a:latin typeface="Calibri" pitchFamily="34" charset="0"/>
                <a:cs typeface="Calibri" pitchFamily="34" charset="0"/>
              </a:rPr>
              <a:t>	Sesja Plenarna</a:t>
            </a:r>
            <a:r>
              <a:rPr lang="pl-PL" sz="2000" b="1" i="1" dirty="0" smtClean="0">
                <a:latin typeface="Calibri" pitchFamily="34" charset="0"/>
                <a:cs typeface="Calibri" pitchFamily="34" charset="0"/>
              </a:rPr>
              <a:t>: Prognozowanie w elektroenergetyce - cz. </a:t>
            </a:r>
            <a:r>
              <a:rPr lang="pl-PL" sz="2000" b="1" i="1" dirty="0" smtClean="0">
                <a:latin typeface="Calibri" pitchFamily="34" charset="0"/>
                <a:cs typeface="Calibri" pitchFamily="34" charset="0"/>
              </a:rPr>
              <a:t>I</a:t>
            </a:r>
          </a:p>
          <a:p>
            <a:pPr marL="828000" lvl="1" indent="-360000">
              <a:buFont typeface="+mj-lt"/>
              <a:buAutoNum type="arabicPeriod"/>
            </a:pP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Parol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M., </a:t>
            </a: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Piotrowski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P., </a:t>
            </a: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Piotrowski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M.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: Very short-term forecasting of power demand of big dynamics objects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pl-PL" sz="1800" i="1" dirty="0" err="1" smtClean="0">
                <a:latin typeface="Calibri" pitchFamily="34" charset="0"/>
                <a:cs typeface="Calibri" pitchFamily="34" charset="0"/>
              </a:rPr>
              <a:t>Czapaj</a:t>
            </a:r>
            <a:r>
              <a:rPr lang="pl-PL" sz="1800" i="1" dirty="0" smtClean="0">
                <a:latin typeface="Calibri" pitchFamily="34" charset="0"/>
                <a:cs typeface="Calibri" pitchFamily="34" charset="0"/>
              </a:rPr>
              <a:t> R., </a:t>
            </a:r>
            <a:r>
              <a:rPr lang="pl-PL" sz="1800" i="1" dirty="0" err="1" smtClean="0">
                <a:latin typeface="Calibri" pitchFamily="34" charset="0"/>
                <a:cs typeface="Calibri" pitchFamily="34" charset="0"/>
              </a:rPr>
              <a:t>Benalcazar</a:t>
            </a:r>
            <a:r>
              <a:rPr lang="pl-PL" sz="1800" i="1" dirty="0" smtClean="0">
                <a:latin typeface="Calibri" pitchFamily="34" charset="0"/>
                <a:cs typeface="Calibri" pitchFamily="34" charset="0"/>
              </a:rPr>
              <a:t> P., Kamiński J.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: Prognozowanie krótkoterminowe 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1800" dirty="0" smtClean="0">
                <a:latin typeface="Calibri" pitchFamily="34" charset="0"/>
                <a:cs typeface="Calibri" pitchFamily="34" charset="0"/>
              </a:rPr>
            </a:br>
            <a:r>
              <a:rPr lang="pl-PL" sz="1800" dirty="0" smtClean="0">
                <a:latin typeface="Calibri" pitchFamily="34" charset="0"/>
                <a:cs typeface="Calibri" pitchFamily="34" charset="0"/>
              </a:rPr>
              <a:t>z 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wykorzystaniem metody </a:t>
            </a:r>
            <a:r>
              <a:rPr lang="pl-PL" sz="1800" dirty="0" err="1" smtClean="0">
                <a:latin typeface="Calibri" pitchFamily="34" charset="0"/>
                <a:cs typeface="Calibri" pitchFamily="34" charset="0"/>
              </a:rPr>
              <a:t>MARSplines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Kłos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M., </a:t>
            </a: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Marchel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P., </a:t>
            </a: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Paska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J., </a:t>
            </a: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Bielas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R., </a:t>
            </a: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Błędzińska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M., </a:t>
            </a: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Michalski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Ł., </a:t>
            </a: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Wróblewski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K., </a:t>
            </a: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Zagrajek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K.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: Forecast and impact of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electromobility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development on the Polish Electric Power System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Dudek G.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: Short-term load forecasting using Theta method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Przygrodzki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M., </a:t>
            </a: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Kubek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P., </a:t>
            </a: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Gwóźdź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R.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: Model of market equivalent of inter-system parallel exchange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Dołęga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W.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: Development of electric power network infrastructure in aspect of electric energy supply security – case study Poland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pl-PL" sz="2000" b="1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 rot="-231611">
            <a:off x="7905924" y="155089"/>
            <a:ext cx="1110687" cy="6655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pl-PL" sz="3600" b="1" i="1" kern="10" spc="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PE 2018</a:t>
            </a:r>
            <a:endParaRPr lang="pl-PL" sz="3600" b="1" i="1" kern="10" spc="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0" y="857232"/>
            <a:ext cx="8072438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1800" b="1" i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pl-PL" sz="2000" b="1" i="1" dirty="0" smtClean="0">
                <a:latin typeface="Calibri" pitchFamily="34" charset="0"/>
                <a:cs typeface="Calibri" pitchFamily="34" charset="0"/>
              </a:rPr>
              <a:t>Czwartek, 27 września 2018 r. </a:t>
            </a:r>
          </a:p>
          <a:p>
            <a:pPr>
              <a:buNone/>
            </a:pPr>
            <a:r>
              <a:rPr lang="pl-PL" sz="2000" b="1" i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pl-PL" sz="2000" b="1" i="1" dirty="0" smtClean="0">
                <a:latin typeface="Calibri" pitchFamily="34" charset="0"/>
                <a:cs typeface="Calibri" pitchFamily="34" charset="0"/>
              </a:rPr>
              <a:t>Sesja </a:t>
            </a:r>
            <a:r>
              <a:rPr lang="pl-PL" sz="2000" b="1" i="1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pl-PL" sz="2000" b="1" i="1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pl-PL" sz="2000" b="1" i="1" dirty="0" smtClean="0">
                <a:latin typeface="Calibri" pitchFamily="34" charset="0"/>
                <a:cs typeface="Calibri" pitchFamily="34" charset="0"/>
              </a:rPr>
              <a:t>Prognozowanie w elektroenergetyce - cz. </a:t>
            </a:r>
            <a:r>
              <a:rPr lang="pl-PL" sz="2000" b="1" i="1" dirty="0" smtClean="0">
                <a:latin typeface="Calibri" pitchFamily="34" charset="0"/>
                <a:cs typeface="Calibri" pitchFamily="34" charset="0"/>
              </a:rPr>
              <a:t>II</a:t>
            </a:r>
            <a:endParaRPr lang="pl-PL" sz="2000" b="1" i="1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Medveď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D., </a:t>
            </a: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Čonka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Zs., </a:t>
            </a: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Pavlík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M., </a:t>
            </a: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Zbojovský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J., </a:t>
            </a: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Kolcun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M.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: Prediction of electricity production in island operation under the different wind generation modes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Ivancak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M., </a:t>
            </a: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Kolcun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M., </a:t>
            </a: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Čonka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Zs., </a:t>
            </a: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Medveď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D.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Modelling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microgrid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as the basis for creating a smart grid model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Parol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M., </a:t>
            </a: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Arendarski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B., </a:t>
            </a: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Parol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R.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: Calculating electric power and energy generated in small wind turbine-generator sets in very short-term horizon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Rogus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R., </a:t>
            </a: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Sołtysik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M., </a:t>
            </a: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Czapaj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R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.: Application of similarity analysis in forecasting the generation from photovoltaic sources within energy clusters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pl-PL" sz="1800" i="1" dirty="0" err="1" smtClean="0">
                <a:latin typeface="Calibri" pitchFamily="34" charset="0"/>
                <a:cs typeface="Calibri" pitchFamily="34" charset="0"/>
              </a:rPr>
              <a:t>Czapaj</a:t>
            </a:r>
            <a:r>
              <a:rPr lang="pl-PL" sz="1800" i="1" dirty="0" smtClean="0">
                <a:latin typeface="Calibri" pitchFamily="34" charset="0"/>
                <a:cs typeface="Calibri" pitchFamily="34" charset="0"/>
              </a:rPr>
              <a:t> R., Sołtysik M., </a:t>
            </a:r>
            <a:r>
              <a:rPr lang="pl-PL" sz="1800" i="1" dirty="0" err="1" smtClean="0">
                <a:latin typeface="Calibri" pitchFamily="34" charset="0"/>
                <a:cs typeface="Calibri" pitchFamily="34" charset="0"/>
              </a:rPr>
              <a:t>Szablicki</a:t>
            </a:r>
            <a:r>
              <a:rPr lang="pl-PL" sz="1800" i="1" dirty="0" smtClean="0">
                <a:latin typeface="Calibri" pitchFamily="34" charset="0"/>
                <a:cs typeface="Calibri" pitchFamily="34" charset="0"/>
              </a:rPr>
              <a:t> M., Rzepka P.: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 Prognozowanie krótkoterminowe profili odbiorczych i wytwórczych w </a:t>
            </a:r>
            <a:r>
              <a:rPr lang="pl-PL" sz="1800" dirty="0" err="1" smtClean="0">
                <a:latin typeface="Calibri" pitchFamily="34" charset="0"/>
                <a:cs typeface="Calibri" pitchFamily="34" charset="0"/>
              </a:rPr>
              <a:t>klastrach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 energii</a:t>
            </a:r>
          </a:p>
          <a:p>
            <a:pPr marL="828000" lvl="1" indent="-360000">
              <a:buFont typeface="+mj-lt"/>
              <a:buAutoNum type="arabicPeriod"/>
            </a:pP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Sowiński J.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: Forecasting of electricity demand in the region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Łyp J.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: Issues of spatial forecasting of electricity demand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pl-PL" sz="2000" b="1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 rot="-231611">
            <a:off x="7905924" y="155089"/>
            <a:ext cx="1110687" cy="6655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pl-PL" sz="3600" b="1" i="1" kern="10" spc="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PE 2018</a:t>
            </a:r>
            <a:endParaRPr lang="pl-PL" sz="3600" b="1" i="1" kern="10" spc="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0" y="857232"/>
            <a:ext cx="81439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b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pl-PL" sz="2000" b="1" i="1" dirty="0" smtClean="0">
                <a:latin typeface="Calibri" pitchFamily="34" charset="0"/>
                <a:cs typeface="Calibri" pitchFamily="34" charset="0"/>
              </a:rPr>
              <a:t> Czwartek, 27 września 2018 r. </a:t>
            </a: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pl-PL" sz="2000" b="1" i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pl-PL" sz="2000" b="1" i="1" dirty="0" smtClean="0"/>
              <a:t> </a:t>
            </a:r>
            <a:r>
              <a:rPr lang="pl-PL" sz="2000" b="1" i="1" dirty="0" smtClean="0">
                <a:latin typeface="Calibri" pitchFamily="34" charset="0"/>
                <a:cs typeface="Calibri" pitchFamily="34" charset="0"/>
              </a:rPr>
              <a:t>Sesja II: Planowanie rozwoju</a:t>
            </a:r>
          </a:p>
          <a:p>
            <a:pPr marL="828000" lvl="1" indent="-360000">
              <a:buFont typeface="+mj-lt"/>
              <a:buAutoNum type="arabicPeriod"/>
            </a:pP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Marchel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P., </a:t>
            </a: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Paska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J., </a:t>
            </a: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Terlikowski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P.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: Impact of wind turbines reliability models on the power generation system reliability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pl-PL" sz="1800" i="1" dirty="0" smtClean="0">
                <a:latin typeface="Calibri" pitchFamily="34" charset="0"/>
                <a:cs typeface="Calibri" pitchFamily="34" charset="0"/>
              </a:rPr>
              <a:t>Gawlak A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.: Opłacalność inwestycji w elektroenergetyce</a:t>
            </a:r>
          </a:p>
          <a:p>
            <a:pPr marL="828000" lvl="1" indent="-360000">
              <a:buFont typeface="+mj-lt"/>
              <a:buAutoNum type="arabicPeriod"/>
            </a:pP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Čonka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Zs., </a:t>
            </a: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Medveď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D., </a:t>
            </a: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Ivančák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M., </a:t>
            </a: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Kolcun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M.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: Analysis of day-ahead generation diagram in power network consisting of renewable energy sources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pl-PL" sz="1800" i="1" dirty="0" smtClean="0">
                <a:latin typeface="Calibri" pitchFamily="34" charset="0"/>
                <a:cs typeface="Calibri" pitchFamily="34" charset="0"/>
              </a:rPr>
              <a:t>Bargiel J., Halinka A., </a:t>
            </a:r>
            <a:r>
              <a:rPr lang="pl-PL" sz="1800" i="1" dirty="0" err="1" smtClean="0">
                <a:latin typeface="Calibri" pitchFamily="34" charset="0"/>
                <a:cs typeface="Calibri" pitchFamily="34" charset="0"/>
              </a:rPr>
              <a:t>Niedopytalski</a:t>
            </a:r>
            <a:r>
              <a:rPr lang="pl-PL" sz="1800" i="1" dirty="0" smtClean="0">
                <a:latin typeface="Calibri" pitchFamily="34" charset="0"/>
                <a:cs typeface="Calibri" pitchFamily="34" charset="0"/>
              </a:rPr>
              <a:t> M.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: Analiza profili obciążeń odbiorów komunalnych z uwzględnieniem działania źródeł fotowoltaicznych</a:t>
            </a:r>
          </a:p>
          <a:p>
            <a:pPr marL="828000" lvl="1" indent="-360000">
              <a:buFont typeface="+mj-lt"/>
              <a:buAutoNum type="arabicPeriod"/>
            </a:pP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Grishkevich A.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: Simulation models using empirical statistical distributions to estimate structural reliability indices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Gawlak A., Kornatka. M, Dudek G.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: Determination of reliability indicators of the distribution network based on data from AMI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pl-PL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 rot="-231611">
            <a:off x="7905924" y="155089"/>
            <a:ext cx="1110687" cy="6655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pl-PL" sz="3600" b="1" i="1" kern="10" spc="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PE 2018</a:t>
            </a:r>
            <a:endParaRPr lang="pl-PL" sz="3600" b="1" i="1" kern="10" spc="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0" y="857232"/>
            <a:ext cx="8072438" cy="52864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pl-PL" sz="2200" b="1" i="1" dirty="0" smtClean="0">
                <a:latin typeface="Calibri" pitchFamily="34" charset="0"/>
                <a:cs typeface="Calibri" pitchFamily="34" charset="0"/>
              </a:rPr>
              <a:t>Piątek</a:t>
            </a:r>
            <a:r>
              <a:rPr lang="pl-PL" sz="2200" b="1" i="1" dirty="0" smtClean="0">
                <a:latin typeface="Calibri" pitchFamily="34" charset="0"/>
                <a:cs typeface="Calibri" pitchFamily="34" charset="0"/>
              </a:rPr>
              <a:t>, 28 września 2018 r.</a:t>
            </a:r>
            <a:endParaRPr lang="pl-PL" sz="2200" b="1" i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pl-PL" sz="2200" b="1" i="1" dirty="0" smtClean="0">
                <a:latin typeface="Calibri" pitchFamily="34" charset="0"/>
                <a:cs typeface="Calibri" pitchFamily="34" charset="0"/>
              </a:rPr>
              <a:t>	Sesja I: Prognozowanie w elektroenergetyce - cz. III</a:t>
            </a:r>
          </a:p>
          <a:p>
            <a:pPr marL="828000" lvl="1" indent="-360000">
              <a:buFont typeface="+mj-lt"/>
              <a:buAutoNum type="arabicPeriod"/>
            </a:pPr>
            <a:r>
              <a:rPr lang="pl-PL" sz="1900" i="1" dirty="0" err="1" smtClean="0">
                <a:latin typeface="Calibri" pitchFamily="34" charset="0"/>
                <a:cs typeface="Calibri" pitchFamily="34" charset="0"/>
              </a:rPr>
              <a:t>Czapaj</a:t>
            </a:r>
            <a:r>
              <a:rPr lang="pl-PL" sz="1900" i="1" dirty="0" smtClean="0">
                <a:latin typeface="Calibri" pitchFamily="34" charset="0"/>
                <a:cs typeface="Calibri" pitchFamily="34" charset="0"/>
              </a:rPr>
              <a:t> R., </a:t>
            </a:r>
            <a:r>
              <a:rPr lang="pl-PL" sz="1900" i="1" dirty="0" err="1" smtClean="0">
                <a:latin typeface="Calibri" pitchFamily="34" charset="0"/>
                <a:cs typeface="Calibri" pitchFamily="34" charset="0"/>
              </a:rPr>
              <a:t>Szablicki</a:t>
            </a:r>
            <a:r>
              <a:rPr lang="pl-PL" sz="1900" i="1" dirty="0" smtClean="0">
                <a:latin typeface="Calibri" pitchFamily="34" charset="0"/>
                <a:cs typeface="Calibri" pitchFamily="34" charset="0"/>
              </a:rPr>
              <a:t> M., Rzepka P.</a:t>
            </a:r>
            <a:r>
              <a:rPr lang="pl-PL" sz="1900" dirty="0" smtClean="0">
                <a:latin typeface="Calibri" pitchFamily="34" charset="0"/>
                <a:cs typeface="Calibri" pitchFamily="34" charset="0"/>
              </a:rPr>
              <a:t>: Idea zastosowania zautomatyzowanych metod doboru zmiennych objaśniających dla celów optymalizacji kosztów zakupu danych wejściowych do prognozowania dobowego profilu obciążenia KSE</a:t>
            </a:r>
          </a:p>
          <a:p>
            <a:pPr marL="828000" lvl="1" indent="-360000">
              <a:buFont typeface="+mj-lt"/>
              <a:buAutoNum type="arabicPeriod"/>
            </a:pPr>
            <a:r>
              <a:rPr lang="pl-PL" sz="1900" i="1" dirty="0" smtClean="0">
                <a:latin typeface="Calibri" pitchFamily="34" charset="0"/>
                <a:cs typeface="Calibri" pitchFamily="34" charset="0"/>
              </a:rPr>
              <a:t>Sołtysik M., </a:t>
            </a:r>
            <a:r>
              <a:rPr lang="pl-PL" sz="1900" i="1" dirty="0" err="1" smtClean="0">
                <a:latin typeface="Calibri" pitchFamily="34" charset="0"/>
                <a:cs typeface="Calibri" pitchFamily="34" charset="0"/>
              </a:rPr>
              <a:t>Czapaj</a:t>
            </a:r>
            <a:r>
              <a:rPr lang="pl-PL" sz="1900" i="1" dirty="0" smtClean="0">
                <a:latin typeface="Calibri" pitchFamily="34" charset="0"/>
                <a:cs typeface="Calibri" pitchFamily="34" charset="0"/>
              </a:rPr>
              <a:t> R., </a:t>
            </a:r>
            <a:r>
              <a:rPr lang="pl-PL" sz="1900" i="1" dirty="0" err="1" smtClean="0">
                <a:latin typeface="Calibri" pitchFamily="34" charset="0"/>
                <a:cs typeface="Calibri" pitchFamily="34" charset="0"/>
              </a:rPr>
              <a:t>Szablicki</a:t>
            </a:r>
            <a:r>
              <a:rPr lang="pl-PL" sz="1900" i="1" dirty="0" smtClean="0">
                <a:latin typeface="Calibri" pitchFamily="34" charset="0"/>
                <a:cs typeface="Calibri" pitchFamily="34" charset="0"/>
              </a:rPr>
              <a:t> M., Rzepka P.</a:t>
            </a:r>
            <a:r>
              <a:rPr lang="pl-PL" sz="1900" dirty="0" smtClean="0">
                <a:latin typeface="Calibri" pitchFamily="34" charset="0"/>
                <a:cs typeface="Calibri" pitchFamily="34" charset="0"/>
              </a:rPr>
              <a:t>: Analiza grup profili odbiorczych i wytwórczych zakwalifikowanych do </a:t>
            </a:r>
            <a:r>
              <a:rPr lang="pl-PL" sz="1900" dirty="0" err="1" smtClean="0">
                <a:latin typeface="Calibri" pitchFamily="34" charset="0"/>
                <a:cs typeface="Calibri" pitchFamily="34" charset="0"/>
              </a:rPr>
              <a:t>klastrów</a:t>
            </a:r>
            <a:r>
              <a:rPr lang="pl-PL" sz="1900" dirty="0" smtClean="0">
                <a:latin typeface="Calibri" pitchFamily="34" charset="0"/>
                <a:cs typeface="Calibri" pitchFamily="34" charset="0"/>
              </a:rPr>
              <a:t> energii w efekcie procesów optymalizacyjnych</a:t>
            </a:r>
          </a:p>
          <a:p>
            <a:pPr marL="828000" lvl="1" indent="-360000">
              <a:buFont typeface="+mj-lt"/>
              <a:buAutoNum type="arabicPeriod"/>
            </a:pPr>
            <a:r>
              <a:rPr lang="en-US" sz="1900" i="1" dirty="0" err="1" smtClean="0">
                <a:latin typeface="Calibri" pitchFamily="34" charset="0"/>
                <a:cs typeface="Calibri" pitchFamily="34" charset="0"/>
              </a:rPr>
              <a:t>Baczyński</a:t>
            </a:r>
            <a:r>
              <a:rPr lang="en-US" sz="1900" i="1" dirty="0" smtClean="0">
                <a:latin typeface="Calibri" pitchFamily="34" charset="0"/>
                <a:cs typeface="Calibri" pitchFamily="34" charset="0"/>
              </a:rPr>
              <a:t> D., </a:t>
            </a:r>
            <a:r>
              <a:rPr lang="en-US" sz="1900" i="1" dirty="0" err="1" smtClean="0">
                <a:latin typeface="Calibri" pitchFamily="34" charset="0"/>
                <a:cs typeface="Calibri" pitchFamily="34" charset="0"/>
              </a:rPr>
              <a:t>Kopyt</a:t>
            </a:r>
            <a:r>
              <a:rPr lang="en-US" sz="1900" i="1" dirty="0" smtClean="0">
                <a:latin typeface="Calibri" pitchFamily="34" charset="0"/>
                <a:cs typeface="Calibri" pitchFamily="34" charset="0"/>
              </a:rPr>
              <a:t> M., </a:t>
            </a:r>
            <a:r>
              <a:rPr lang="en-US" sz="1900" i="1" dirty="0" err="1" smtClean="0">
                <a:latin typeface="Calibri" pitchFamily="34" charset="0"/>
                <a:cs typeface="Calibri" pitchFamily="34" charset="0"/>
              </a:rPr>
              <a:t>Piotrowski</a:t>
            </a:r>
            <a:r>
              <a:rPr lang="en-US" sz="1900" i="1" dirty="0" smtClean="0">
                <a:latin typeface="Calibri" pitchFamily="34" charset="0"/>
                <a:cs typeface="Calibri" pitchFamily="34" charset="0"/>
              </a:rPr>
              <a:t> P., </a:t>
            </a:r>
            <a:r>
              <a:rPr lang="en-US" sz="1900" i="1" dirty="0" err="1" smtClean="0">
                <a:latin typeface="Calibri" pitchFamily="34" charset="0"/>
                <a:cs typeface="Calibri" pitchFamily="34" charset="0"/>
              </a:rPr>
              <a:t>Szafranek</a:t>
            </a:r>
            <a:r>
              <a:rPr lang="en-US" sz="1900" i="1" dirty="0" smtClean="0">
                <a:latin typeface="Calibri" pitchFamily="34" charset="0"/>
                <a:cs typeface="Calibri" pitchFamily="34" charset="0"/>
              </a:rPr>
              <a:t> K.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: Analysis of possibilities to improve quality of spatial wind speed forecasts for efficient forecasting of electric energy production in onshore wind farms in Poland</a:t>
            </a:r>
            <a:endParaRPr lang="pl-PL" sz="19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US" sz="1900" i="1" dirty="0" err="1" smtClean="0">
                <a:latin typeface="Calibri" pitchFamily="34" charset="0"/>
                <a:cs typeface="Calibri" pitchFamily="34" charset="0"/>
              </a:rPr>
              <a:t>Dutka</a:t>
            </a:r>
            <a:r>
              <a:rPr lang="en-US" sz="19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900" i="1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pl-PL" sz="1900" i="1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sz="1900" i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900" i="1" dirty="0" err="1" smtClean="0">
                <a:latin typeface="Calibri" pitchFamily="34" charset="0"/>
                <a:cs typeface="Calibri" pitchFamily="34" charset="0"/>
              </a:rPr>
              <a:t>Świątek</a:t>
            </a:r>
            <a:r>
              <a:rPr lang="en-US" sz="1900" i="1" dirty="0" smtClean="0">
                <a:latin typeface="Calibri" pitchFamily="34" charset="0"/>
                <a:cs typeface="Calibri" pitchFamily="34" charset="0"/>
              </a:rPr>
              <a:t> B.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: Seasonality effect on working and prediction of the production of electricity in onshore wind farm</a:t>
            </a:r>
            <a:endParaRPr lang="pl-PL" sz="19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US" sz="1900" i="1" dirty="0" err="1" smtClean="0">
                <a:latin typeface="Calibri" pitchFamily="34" charset="0"/>
                <a:cs typeface="Calibri" pitchFamily="34" charset="0"/>
              </a:rPr>
              <a:t>Drechny</a:t>
            </a:r>
            <a:r>
              <a:rPr lang="en-US" sz="1900" i="1" dirty="0" smtClean="0">
                <a:latin typeface="Calibri" pitchFamily="34" charset="0"/>
                <a:cs typeface="Calibri" pitchFamily="34" charset="0"/>
              </a:rPr>
              <a:t> M.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: Non-Negative K-SVD as an element of the forecasting electricity demand system</a:t>
            </a:r>
            <a:endParaRPr lang="pl-PL" sz="19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pl-PL" sz="1900" i="1" dirty="0" err="1" smtClean="0">
                <a:latin typeface="Calibri" pitchFamily="34" charset="0"/>
                <a:cs typeface="Calibri" pitchFamily="34" charset="0"/>
              </a:rPr>
              <a:t>Czapaj</a:t>
            </a:r>
            <a:r>
              <a:rPr lang="pl-PL" sz="1900" i="1" dirty="0" smtClean="0">
                <a:latin typeface="Calibri" pitchFamily="34" charset="0"/>
                <a:cs typeface="Calibri" pitchFamily="34" charset="0"/>
              </a:rPr>
              <a:t> R., </a:t>
            </a:r>
            <a:r>
              <a:rPr lang="pl-PL" sz="1900" i="1" dirty="0" err="1" smtClean="0">
                <a:latin typeface="Calibri" pitchFamily="34" charset="0"/>
                <a:cs typeface="Calibri" pitchFamily="34" charset="0"/>
              </a:rPr>
              <a:t>Benalcazar</a:t>
            </a:r>
            <a:r>
              <a:rPr lang="pl-PL" sz="1900" i="1" dirty="0" smtClean="0">
                <a:latin typeface="Calibri" pitchFamily="34" charset="0"/>
                <a:cs typeface="Calibri" pitchFamily="34" charset="0"/>
              </a:rPr>
              <a:t> P., Kamiński J.</a:t>
            </a:r>
            <a:r>
              <a:rPr lang="pl-PL" sz="1900" dirty="0" smtClean="0">
                <a:latin typeface="Calibri" pitchFamily="34" charset="0"/>
                <a:cs typeface="Calibri" pitchFamily="34" charset="0"/>
              </a:rPr>
              <a:t>: Dobór zmiennych objaśniających </a:t>
            </a:r>
            <a:r>
              <a:rPr lang="pl-PL" sz="19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1900" dirty="0" smtClean="0">
                <a:latin typeface="Calibri" pitchFamily="34" charset="0"/>
                <a:cs typeface="Calibri" pitchFamily="34" charset="0"/>
              </a:rPr>
            </a:br>
            <a:r>
              <a:rPr lang="pl-PL" sz="1900" dirty="0" smtClean="0">
                <a:latin typeface="Calibri" pitchFamily="34" charset="0"/>
                <a:cs typeface="Calibri" pitchFamily="34" charset="0"/>
              </a:rPr>
              <a:t>z </a:t>
            </a:r>
            <a:r>
              <a:rPr lang="pl-PL" sz="1900" dirty="0" smtClean="0">
                <a:latin typeface="Calibri" pitchFamily="34" charset="0"/>
                <a:cs typeface="Calibri" pitchFamily="34" charset="0"/>
              </a:rPr>
              <a:t>wykorzystaniem metody </a:t>
            </a:r>
            <a:r>
              <a:rPr lang="pl-PL" sz="1900" dirty="0" err="1" smtClean="0">
                <a:latin typeface="Calibri" pitchFamily="34" charset="0"/>
                <a:cs typeface="Calibri" pitchFamily="34" charset="0"/>
              </a:rPr>
              <a:t>MARSplines</a:t>
            </a:r>
            <a:endParaRPr lang="pl-PL" sz="19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US" sz="1900" i="1" dirty="0" smtClean="0">
                <a:latin typeface="Calibri" pitchFamily="34" charset="0"/>
                <a:cs typeface="Calibri" pitchFamily="34" charset="0"/>
              </a:rPr>
              <a:t>Pełka P.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: Similarity analysis of the input and output patterns of the monthly electric energy demand time series </a:t>
            </a:r>
            <a:endParaRPr lang="pl-PL" sz="19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US" sz="1900" i="1" dirty="0" smtClean="0">
                <a:latin typeface="Calibri" pitchFamily="34" charset="0"/>
                <a:cs typeface="Calibri" pitchFamily="34" charset="0"/>
              </a:rPr>
              <a:t>Pełka P.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: Medium-term load forecasting models - a review</a:t>
            </a:r>
            <a:endParaRPr lang="pl-PL" sz="19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pl-PL" sz="2000" b="1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 rot="-231611">
            <a:off x="7905924" y="155089"/>
            <a:ext cx="1110687" cy="6655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pl-PL" sz="3600" b="1" i="1" kern="10" spc="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PE 2018</a:t>
            </a:r>
            <a:endParaRPr lang="pl-PL" sz="3600" b="1" i="1" kern="10" spc="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0" y="857232"/>
            <a:ext cx="8072438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pl-PL" sz="2000" b="1" i="1" dirty="0" smtClean="0">
                <a:latin typeface="Calibri" pitchFamily="34" charset="0"/>
                <a:cs typeface="Calibri" pitchFamily="34" charset="0"/>
              </a:rPr>
              <a:t>Piątek</a:t>
            </a:r>
            <a:r>
              <a:rPr lang="pl-PL" sz="2000" b="1" i="1" dirty="0" smtClean="0">
                <a:latin typeface="Calibri" pitchFamily="34" charset="0"/>
                <a:cs typeface="Calibri" pitchFamily="34" charset="0"/>
              </a:rPr>
              <a:t>, 28 września 2018 r.</a:t>
            </a:r>
            <a:endParaRPr lang="pl-PL" sz="2000" b="1" i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pl-PL" sz="2000" b="1" i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pl-PL" sz="2000" b="1" i="1" dirty="0" smtClean="0">
                <a:latin typeface="Calibri" pitchFamily="34" charset="0"/>
                <a:cs typeface="Calibri" pitchFamily="34" charset="0"/>
              </a:rPr>
              <a:t>Sesja </a:t>
            </a:r>
            <a:r>
              <a:rPr lang="pl-PL" sz="2000" b="1" i="1" dirty="0" smtClean="0">
                <a:latin typeface="Calibri" pitchFamily="34" charset="0"/>
                <a:cs typeface="Calibri" pitchFamily="34" charset="0"/>
              </a:rPr>
              <a:t>II: Zarządzanie w elektroenergetyce. Zagadnienia </a:t>
            </a:r>
            <a:r>
              <a:rPr lang="pl-PL" sz="2000" b="1" i="1" dirty="0" smtClean="0">
                <a:latin typeface="Calibri" pitchFamily="34" charset="0"/>
                <a:cs typeface="Calibri" pitchFamily="34" charset="0"/>
              </a:rPr>
              <a:t>wybrane</a:t>
            </a:r>
            <a:endParaRPr lang="pl-PL" sz="2000" b="1" i="1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Szablicki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M., </a:t>
            </a: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Rzepka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P., </a:t>
            </a: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Sołtysik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M., </a:t>
            </a: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Czapaj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R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The idea of non-restricted use of LV networks by electricity consumers, producers, and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prosumers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Pavlova-Marciniak I.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: Nuclear power plants application in Poland – a way to meet the requirements of the Paris Agreement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pl-PL" sz="1800" i="1" dirty="0" smtClean="0">
                <a:latin typeface="Calibri" pitchFamily="34" charset="0"/>
                <a:cs typeface="Calibri" pitchFamily="34" charset="0"/>
              </a:rPr>
              <a:t>Bieliński W.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: Komputerowe wspomaganie analiz i przetwarzania danych dotyczących obciążeń elektroenergetycznych</a:t>
            </a:r>
          </a:p>
          <a:p>
            <a:pPr marL="828000" lvl="1" indent="-360000">
              <a:buFont typeface="+mj-lt"/>
              <a:buAutoNum type="arabicPeriod"/>
            </a:pP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Pavlova-Marciniak I.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: Anti–smog solutions and renewable energy resources development as a way to achieve low–carbon economy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US" sz="1800" i="1" dirty="0" err="1" smtClean="0">
                <a:latin typeface="Calibri" pitchFamily="34" charset="0"/>
                <a:cs typeface="Calibri" pitchFamily="34" charset="0"/>
              </a:rPr>
              <a:t>Rokicki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Ł.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: The application of the CLONALG algorithm in the process of optimal operation control of hybrid AC/DC low voltage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microgrid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.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pl-PL" sz="2000" b="1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 rot="-231611">
            <a:off x="7905924" y="155089"/>
            <a:ext cx="1110687" cy="6655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pl-PL" sz="3600" b="1" i="1" kern="10" spc="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PE 2018</a:t>
            </a:r>
            <a:endParaRPr lang="pl-PL" sz="3600" b="1" i="1" kern="10" spc="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0" y="1357313"/>
            <a:ext cx="8072438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	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928794" y="5130241"/>
            <a:ext cx="56436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Uczestnicy 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>14th International Scientific </a:t>
            </a:r>
            <a:r>
              <a:rPr lang="pl-PL" sz="1600" dirty="0" err="1" smtClean="0">
                <a:latin typeface="Calibri" pitchFamily="34" charset="0"/>
                <a:cs typeface="Calibri" pitchFamily="34" charset="0"/>
              </a:rPr>
              <a:t>Conference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> „</a:t>
            </a:r>
            <a:r>
              <a:rPr lang="pl-PL" sz="1600" dirty="0" err="1" smtClean="0">
                <a:latin typeface="Calibri" pitchFamily="34" charset="0"/>
                <a:cs typeface="Calibri" pitchFamily="34" charset="0"/>
              </a:rPr>
              <a:t>Forecasting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sz="1600" dirty="0" err="1" smtClean="0">
                <a:latin typeface="Calibri" pitchFamily="34" charset="0"/>
                <a:cs typeface="Calibri" pitchFamily="34" charset="0"/>
              </a:rPr>
              <a:t>in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> Electric Power Engineering PE2018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>”, hotel Ostaniec, Podlesice</a:t>
            </a:r>
            <a:r>
              <a:rPr kumimoji="0" lang="pl-PL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endParaRPr kumimoji="0" lang="pl-PL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IMG_8385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977090"/>
            <a:ext cx="6143668" cy="409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 rot="-231611">
            <a:off x="7905924" y="155089"/>
            <a:ext cx="1110687" cy="6655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pl-PL" sz="3600" b="1" i="1" kern="10" spc="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PE 2018</a:t>
            </a:r>
            <a:endParaRPr lang="pl-PL" sz="3600" b="1" i="1" kern="10" spc="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0" y="1357313"/>
            <a:ext cx="8072438" cy="457200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Rozszerzone wersje prac prezentowanych na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Konferencji PE2018 zostaną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, po uzyskaniu pozytywnych recenzji,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opublikowane:</a:t>
            </a:r>
          </a:p>
          <a:p>
            <a:pPr lvl="1">
              <a:buFont typeface="Wingdings" pitchFamily="2" charset="2"/>
              <a:buChar char="Ø"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w bazie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E3S Web of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Conferences</a:t>
            </a: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 lvl="1">
              <a:buNone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lub</a:t>
            </a:r>
          </a:p>
          <a:p>
            <a:pPr lvl="1">
              <a:buFont typeface="Wingdings" pitchFamily="2" charset="2"/>
              <a:buChar char="Ø"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w Przeglądzie Elektrotechnicznym</a:t>
            </a: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	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429388" y="5286388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 smtClean="0">
                <a:latin typeface="Calibri" pitchFamily="34" charset="0"/>
                <a:cs typeface="Calibri" pitchFamily="34" charset="0"/>
              </a:rPr>
              <a:t>Opracowanie:</a:t>
            </a:r>
          </a:p>
          <a:p>
            <a:r>
              <a:rPr lang="pl-PL" b="1" i="1" dirty="0" smtClean="0">
                <a:latin typeface="Calibri" pitchFamily="34" charset="0"/>
                <a:cs typeface="Calibri" pitchFamily="34" charset="0"/>
              </a:rPr>
              <a:t>Mariusz Najgebauer</a:t>
            </a:r>
          </a:p>
          <a:p>
            <a:r>
              <a:rPr lang="pl-PL" b="1" i="1" dirty="0" smtClean="0">
                <a:latin typeface="Calibri" pitchFamily="34" charset="0"/>
                <a:cs typeface="Calibri" pitchFamily="34" charset="0"/>
              </a:rPr>
              <a:t>Janusz Sowiński</a:t>
            </a:r>
          </a:p>
          <a:p>
            <a:r>
              <a:rPr lang="pl-PL" b="1" i="1" dirty="0" smtClean="0">
                <a:latin typeface="Calibri" pitchFamily="34" charset="0"/>
                <a:cs typeface="Calibri" pitchFamily="34" charset="0"/>
              </a:rPr>
              <a:t>Jacek Łyp</a:t>
            </a:r>
            <a:endParaRPr lang="pl-PL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/>
          <a:srcRect t="11451" r="68659" b="71372"/>
          <a:stretch>
            <a:fillRect/>
          </a:stretch>
        </p:blipFill>
        <p:spPr bwMode="auto">
          <a:xfrm>
            <a:off x="4857751" y="3500438"/>
            <a:ext cx="3571901" cy="110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 descr="pobrane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500438"/>
            <a:ext cx="3407434" cy="1095555"/>
          </a:xfrm>
          <a:prstGeom prst="rect">
            <a:avLst/>
          </a:prstGeom>
        </p:spPr>
      </p:pic>
      <p:sp>
        <p:nvSpPr>
          <p:cNvPr id="14" name="WordArt 2"/>
          <p:cNvSpPr>
            <a:spLocks noChangeArrowheads="1" noChangeShapeType="1" noTextEdit="1"/>
          </p:cNvSpPr>
          <p:nvPr/>
        </p:nvSpPr>
        <p:spPr bwMode="auto">
          <a:xfrm rot="-231611">
            <a:off x="7905924" y="155089"/>
            <a:ext cx="1110687" cy="6655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pl-PL" sz="3600" b="1" i="1" kern="10" spc="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PE 2018</a:t>
            </a:r>
            <a:endParaRPr lang="pl-PL" sz="3600" b="1" i="1" kern="10" spc="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0" y="1357313"/>
            <a:ext cx="8215338" cy="457200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14th International Scientific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Conference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„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Forecasting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in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 Electric Power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Engineering PE2018”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odbyła się w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dniach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26-28 września 2018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r.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w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hotelu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Ostaniec w Podlesicach na wyżynie Krakowsko-Częstochowskiej.</a:t>
            </a:r>
            <a:endParaRPr lang="pl-PL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Obraz 5" descr="hotel-ostaniec-podlesice-61307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843766"/>
            <a:ext cx="7332453" cy="2656936"/>
          </a:xfrm>
          <a:prstGeom prst="rect">
            <a:avLst/>
          </a:prstGeom>
        </p:spPr>
      </p:pic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 rot="-231611">
            <a:off x="7905924" y="155089"/>
            <a:ext cx="1110687" cy="6655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pl-PL" sz="3600" b="1" i="1" kern="10" spc="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PE 2018</a:t>
            </a:r>
            <a:endParaRPr lang="pl-PL" sz="3600" b="1" i="1" kern="10" spc="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500090" y="1357313"/>
            <a:ext cx="8072438" cy="50720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Konferencja PE2018 została zorganizowana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przez:</a:t>
            </a:r>
          </a:p>
          <a:p>
            <a:pPr>
              <a:buNone/>
            </a:pP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– Instytut Elektroenergetyki, </a:t>
            </a:r>
          </a:p>
          <a:p>
            <a:pPr>
              <a:buNone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   Wydział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Elektryczny Politechniki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Częstochowskiej</a:t>
            </a:r>
          </a:p>
          <a:p>
            <a:pPr>
              <a:buNone/>
            </a:pP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– Oddział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Częstochowski Polskiego Towarzystwa </a:t>
            </a:r>
          </a:p>
          <a:p>
            <a:pPr>
              <a:buNone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  Elektrotechniki Teoretycznej i Stosowanej</a:t>
            </a: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pl-PL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Obraz 5" descr="pteti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3214686"/>
            <a:ext cx="1514487" cy="68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logo_WE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071678"/>
            <a:ext cx="72331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WordArt 2"/>
          <p:cNvSpPr>
            <a:spLocks noChangeArrowheads="1" noChangeShapeType="1" noTextEdit="1"/>
          </p:cNvSpPr>
          <p:nvPr/>
        </p:nvSpPr>
        <p:spPr bwMode="auto">
          <a:xfrm rot="-231611">
            <a:off x="7905924" y="155089"/>
            <a:ext cx="1110687" cy="6655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pl-PL" sz="3600" b="1" i="1" kern="10" spc="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PE 2018</a:t>
            </a:r>
            <a:endParaRPr lang="pl-PL" sz="3600" b="1" i="1" kern="10" spc="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500090" y="1357313"/>
            <a:ext cx="8072438" cy="5000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Konferencja PE2018 została objęta honorowym patronatem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None/>
            </a:pP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pl-PL" sz="1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85786" y="3272036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Komisja Energetyki </a:t>
            </a:r>
            <a:endParaRPr lang="pl-PL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Polskiej Akademii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Nauk</a:t>
            </a:r>
          </a:p>
          <a:p>
            <a:pPr algn="ctr">
              <a:buNone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Oddział Katowice</a:t>
            </a:r>
            <a:endParaRPr lang="pl-PL" dirty="0" smtClean="0">
              <a:latin typeface="Calibri" pitchFamily="34" charset="0"/>
              <a:cs typeface="Calibri" pitchFamily="34" charset="0"/>
            </a:endParaRPr>
          </a:p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429124" y="3266672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Polish Association for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Energy Economics</a:t>
            </a:r>
          </a:p>
        </p:txBody>
      </p:sp>
      <p:pic>
        <p:nvPicPr>
          <p:cNvPr id="11" name="Obraz 10" descr="PAN%20logo"/>
          <p:cNvPicPr>
            <a:picLocks noChangeAspect="1"/>
          </p:cNvPicPr>
          <p:nvPr/>
        </p:nvPicPr>
        <p:blipFill>
          <a:blip r:embed="rId2" cstate="print"/>
          <a:srcRect b="28764"/>
          <a:stretch>
            <a:fillRect/>
          </a:stretch>
        </p:blipFill>
        <p:spPr bwMode="auto">
          <a:xfrm>
            <a:off x="1357290" y="2145410"/>
            <a:ext cx="1500198" cy="104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ymbol zastępczy zawartości 4"/>
          <p:cNvSpPr txBox="1">
            <a:spLocks/>
          </p:cNvSpPr>
          <p:nvPr/>
        </p:nvSpPr>
        <p:spPr>
          <a:xfrm>
            <a:off x="2428860" y="5500702"/>
            <a:ext cx="3929090" cy="50006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Stowarzyszenie Elektryków Polskich</a:t>
            </a:r>
            <a:endParaRPr kumimoji="0" lang="pl-PL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0" name="Obraz 9" descr="pobra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4143380"/>
            <a:ext cx="1327662" cy="1327662"/>
          </a:xfrm>
          <a:prstGeom prst="rect">
            <a:avLst/>
          </a:prstGeom>
        </p:spPr>
      </p:pic>
      <p:pic>
        <p:nvPicPr>
          <p:cNvPr id="15" name="Obraz 14" descr="cropped-site_icon_2.png"/>
          <p:cNvPicPr>
            <a:picLocks noChangeAspect="1"/>
          </p:cNvPicPr>
          <p:nvPr/>
        </p:nvPicPr>
        <p:blipFill>
          <a:blip r:embed="rId4"/>
          <a:srcRect l="1692" t="22396" r="1692" b="18945"/>
          <a:stretch>
            <a:fillRect/>
          </a:stretch>
        </p:blipFill>
        <p:spPr>
          <a:xfrm>
            <a:off x="5500694" y="2071678"/>
            <a:ext cx="2000264" cy="1214446"/>
          </a:xfrm>
          <a:prstGeom prst="rect">
            <a:avLst/>
          </a:prstGeom>
        </p:spPr>
      </p:pic>
      <p:sp>
        <p:nvSpPr>
          <p:cNvPr id="16" name="WordArt 2"/>
          <p:cNvSpPr>
            <a:spLocks noChangeArrowheads="1" noChangeShapeType="1" noTextEdit="1"/>
          </p:cNvSpPr>
          <p:nvPr/>
        </p:nvSpPr>
        <p:spPr bwMode="auto">
          <a:xfrm rot="-231611">
            <a:off x="7905924" y="155089"/>
            <a:ext cx="1110687" cy="6655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pl-PL" sz="3600" b="1" i="1" kern="10" spc="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PE 2018</a:t>
            </a:r>
            <a:endParaRPr lang="pl-PL" sz="3600" b="1" i="1" kern="10" spc="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0" y="1285860"/>
            <a:ext cx="9144000" cy="28573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Komitet naukowy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Konferencji PE2018</a:t>
            </a:r>
            <a:endParaRPr lang="pl-PL" sz="20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Symbol zastępczy zawartości 4"/>
          <p:cNvSpPr txBox="1">
            <a:spLocks/>
          </p:cNvSpPr>
          <p:nvPr/>
        </p:nvSpPr>
        <p:spPr>
          <a:xfrm>
            <a:off x="4643470" y="1857364"/>
            <a:ext cx="4572000" cy="392905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pl-PL" sz="1400" dirty="0" smtClean="0">
                <a:latin typeface="Calibri" pitchFamily="34" charset="0"/>
                <a:cs typeface="Calibri" pitchFamily="34" charset="0"/>
              </a:rPr>
              <a:t>Michael </a:t>
            </a:r>
            <a:r>
              <a:rPr lang="pl-PL" sz="1400" dirty="0" err="1" smtClean="0">
                <a:latin typeface="Calibri" pitchFamily="34" charset="0"/>
                <a:cs typeface="Calibri" pitchFamily="34" charset="0"/>
              </a:rPr>
              <a:t>Muhr</a:t>
            </a:r>
            <a:r>
              <a:rPr lang="pl-PL" sz="1400" dirty="0" smtClean="0">
                <a:latin typeface="Calibri" pitchFamily="34" charset="0"/>
                <a:cs typeface="Calibri" pitchFamily="34" charset="0"/>
              </a:rPr>
              <a:t>, TU of Graz, Austria</a:t>
            </a:r>
          </a:p>
          <a:p>
            <a:r>
              <a:rPr lang="pl-PL" sz="1400" dirty="0" smtClean="0">
                <a:latin typeface="Calibri" pitchFamily="34" charset="0"/>
                <a:cs typeface="Calibri" pitchFamily="34" charset="0"/>
              </a:rPr>
              <a:t>Katarzyna </a:t>
            </a:r>
            <a:r>
              <a:rPr lang="pl-PL" sz="1400" dirty="0" err="1" smtClean="0">
                <a:latin typeface="Calibri" pitchFamily="34" charset="0"/>
                <a:cs typeface="Calibri" pitchFamily="34" charset="0"/>
              </a:rPr>
              <a:t>Oźga</a:t>
            </a:r>
            <a:r>
              <a:rPr lang="pl-PL" sz="1400" dirty="0" smtClean="0">
                <a:latin typeface="Calibri" pitchFamily="34" charset="0"/>
                <a:cs typeface="Calibri" pitchFamily="34" charset="0"/>
              </a:rPr>
              <a:t>, Politechnika Częstochowska, Polska</a:t>
            </a:r>
          </a:p>
          <a:p>
            <a:r>
              <a:rPr lang="pl-PL" sz="1400" dirty="0" smtClean="0">
                <a:latin typeface="Calibri" pitchFamily="34" charset="0"/>
                <a:cs typeface="Calibri" pitchFamily="34" charset="0"/>
              </a:rPr>
              <a:t>Mirosław Parol, Politechnika Warszawska, Polska</a:t>
            </a:r>
          </a:p>
          <a:p>
            <a:r>
              <a:rPr lang="pl-PL" sz="1400" dirty="0" smtClean="0">
                <a:latin typeface="Calibri" pitchFamily="34" charset="0"/>
                <a:cs typeface="Calibri" pitchFamily="34" charset="0"/>
              </a:rPr>
              <a:t>Józef Paska, Politechnika Warszawska, Polska</a:t>
            </a:r>
          </a:p>
          <a:p>
            <a:r>
              <a:rPr lang="pl-PL" sz="1400" dirty="0" smtClean="0">
                <a:latin typeface="Calibri" pitchFamily="34" charset="0"/>
                <a:cs typeface="Calibri" pitchFamily="34" charset="0"/>
              </a:rPr>
              <a:t>Zbigniew </a:t>
            </a:r>
            <a:r>
              <a:rPr lang="pl-PL" sz="1400" dirty="0" err="1" smtClean="0">
                <a:latin typeface="Calibri" pitchFamily="34" charset="0"/>
                <a:cs typeface="Calibri" pitchFamily="34" charset="0"/>
              </a:rPr>
              <a:t>Połecki</a:t>
            </a:r>
            <a:r>
              <a:rPr lang="pl-PL" sz="1400" dirty="0" smtClean="0">
                <a:latin typeface="Calibri" pitchFamily="34" charset="0"/>
                <a:cs typeface="Calibri" pitchFamily="34" charset="0"/>
              </a:rPr>
              <a:t>, Politechnika Lubelska, Polska</a:t>
            </a:r>
          </a:p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Geoffrey S.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Rothwell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, OECD Nuclear Energy Agency,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Francja</a:t>
            </a:r>
            <a:endParaRPr lang="pl-PL" sz="1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Sebastijan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Seme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, University of Maribor, </a:t>
            </a:r>
            <a:r>
              <a:rPr lang="pl-PL" sz="1400" dirty="0" smtClean="0">
                <a:latin typeface="Calibri" pitchFamily="34" charset="0"/>
                <a:cs typeface="Calibri" pitchFamily="34" charset="0"/>
              </a:rPr>
              <a:t>Słowenia</a:t>
            </a:r>
          </a:p>
          <a:p>
            <a:r>
              <a:rPr lang="pl-PL" sz="1400" dirty="0" smtClean="0">
                <a:latin typeface="Calibri" pitchFamily="34" charset="0"/>
                <a:cs typeface="Calibri" pitchFamily="34" charset="0"/>
              </a:rPr>
              <a:t>Paweł Sowa, Politechnika Śląska, Polska</a:t>
            </a:r>
          </a:p>
          <a:p>
            <a:r>
              <a:rPr lang="pl-PL" sz="1400" dirty="0" smtClean="0">
                <a:latin typeface="Calibri" pitchFamily="34" charset="0"/>
                <a:cs typeface="Calibri" pitchFamily="34" charset="0"/>
              </a:rPr>
              <a:t>Janusz Sowiński, Politechnika Częstochowska, Polska </a:t>
            </a:r>
            <a:r>
              <a:rPr lang="pl-PL" sz="1400" b="1" dirty="0" smtClean="0">
                <a:latin typeface="Calibri" pitchFamily="34" charset="0"/>
                <a:cs typeface="Calibri" pitchFamily="34" charset="0"/>
              </a:rPr>
              <a:t>(Przewodniczący)</a:t>
            </a:r>
          </a:p>
          <a:p>
            <a:r>
              <a:rPr lang="pl-PL" sz="1400" dirty="0" smtClean="0">
                <a:latin typeface="Calibri" pitchFamily="34" charset="0"/>
                <a:cs typeface="Calibri" pitchFamily="34" charset="0"/>
              </a:rPr>
              <a:t>Jerzy Szkutnik, Politechnika Częstochowska, Polska</a:t>
            </a:r>
          </a:p>
          <a:p>
            <a:r>
              <a:rPr lang="pl-PL" sz="1400" dirty="0" err="1" smtClean="0">
                <a:latin typeface="Calibri" pitchFamily="34" charset="0"/>
                <a:cs typeface="Calibri" pitchFamily="34" charset="0"/>
              </a:rPr>
              <a:t>Shan</a:t>
            </a:r>
            <a:r>
              <a:rPr lang="pl-PL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sz="1400" dirty="0" err="1" smtClean="0">
                <a:latin typeface="Calibri" pitchFamily="34" charset="0"/>
                <a:cs typeface="Calibri" pitchFamily="34" charset="0"/>
              </a:rPr>
              <a:t>Wang</a:t>
            </a:r>
            <a:r>
              <a:rPr lang="pl-PL" sz="1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pl-PL" sz="1400" dirty="0" err="1" smtClean="0">
                <a:latin typeface="Calibri" pitchFamily="34" charset="0"/>
                <a:cs typeface="Calibri" pitchFamily="34" charset="0"/>
              </a:rPr>
              <a:t>Northeastern</a:t>
            </a:r>
            <a:r>
              <a:rPr lang="pl-PL" sz="1400" dirty="0" smtClean="0">
                <a:latin typeface="Calibri" pitchFamily="34" charset="0"/>
                <a:cs typeface="Calibri" pitchFamily="34" charset="0"/>
              </a:rPr>
              <a:t> Illinois </a:t>
            </a:r>
            <a:r>
              <a:rPr lang="pl-PL" sz="1400" dirty="0" err="1" smtClean="0">
                <a:latin typeface="Calibri" pitchFamily="34" charset="0"/>
                <a:cs typeface="Calibri" pitchFamily="34" charset="0"/>
              </a:rPr>
              <a:t>University</a:t>
            </a:r>
            <a:r>
              <a:rPr lang="pl-PL" sz="1400" dirty="0" smtClean="0">
                <a:latin typeface="Calibri" pitchFamily="34" charset="0"/>
                <a:cs typeface="Calibri" pitchFamily="34" charset="0"/>
              </a:rPr>
              <a:t>, USA</a:t>
            </a:r>
          </a:p>
          <a:p>
            <a:r>
              <a:rPr lang="pl-PL" sz="1400" dirty="0" smtClean="0">
                <a:latin typeface="Calibri" pitchFamily="34" charset="0"/>
                <a:cs typeface="Calibri" pitchFamily="34" charset="0"/>
              </a:rPr>
              <a:t>Artur Wilczyński, Politechnika Wrocławska, Polska</a:t>
            </a:r>
          </a:p>
        </p:txBody>
      </p:sp>
      <p:sp>
        <p:nvSpPr>
          <p:cNvPr id="10" name="Symbol zastępczy zawartości 4"/>
          <p:cNvSpPr txBox="1">
            <a:spLocks/>
          </p:cNvSpPr>
          <p:nvPr/>
        </p:nvSpPr>
        <p:spPr>
          <a:xfrm>
            <a:off x="142876" y="1857364"/>
            <a:ext cx="4429124" cy="342899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r>
              <a:rPr lang="pl-PL" sz="1400" dirty="0" smtClean="0">
                <a:latin typeface="Calibri" pitchFamily="34" charset="0"/>
                <a:cs typeface="Calibri" pitchFamily="34" charset="0"/>
              </a:rPr>
              <a:t>Ryszard Bartnik, Politechnika Opolska, Polska</a:t>
            </a:r>
          </a:p>
          <a:p>
            <a:r>
              <a:rPr lang="pl-PL" sz="1400" dirty="0" smtClean="0">
                <a:latin typeface="Calibri" pitchFamily="34" charset="0"/>
                <a:cs typeface="Calibri" pitchFamily="34" charset="0"/>
              </a:rPr>
              <a:t>Franciszek Buchta, EMCA S.A., Polska</a:t>
            </a:r>
          </a:p>
          <a:p>
            <a:r>
              <a:rPr lang="pl-PL" sz="1400" dirty="0" smtClean="0">
                <a:latin typeface="Calibri" pitchFamily="34" charset="0"/>
                <a:cs typeface="Calibri" pitchFamily="34" charset="0"/>
              </a:rPr>
              <a:t>Krzysztof Chwastek, Politechnika Częstochowska, Polska</a:t>
            </a:r>
          </a:p>
          <a:p>
            <a:r>
              <a:rPr lang="pl-PL" sz="1400" dirty="0" smtClean="0">
                <a:latin typeface="Calibri" pitchFamily="34" charset="0"/>
                <a:cs typeface="Calibri" pitchFamily="34" charset="0"/>
              </a:rPr>
              <a:t>Grzegorz Dudek, Politechnika Częstochowska, Polska</a:t>
            </a:r>
          </a:p>
          <a:p>
            <a:r>
              <a:rPr lang="pl-PL" sz="1400" dirty="0" err="1" smtClean="0">
                <a:latin typeface="Calibri" pitchFamily="34" charset="0"/>
                <a:cs typeface="Calibri" pitchFamily="34" charset="0"/>
              </a:rPr>
              <a:t>Gono</a:t>
            </a:r>
            <a:r>
              <a:rPr lang="pl-PL" sz="1400" dirty="0" smtClean="0">
                <a:latin typeface="Calibri" pitchFamily="34" charset="0"/>
                <a:cs typeface="Calibri" pitchFamily="34" charset="0"/>
              </a:rPr>
              <a:t> Radomir, TU of </a:t>
            </a:r>
            <a:r>
              <a:rPr lang="pl-PL" sz="1400" dirty="0" err="1" smtClean="0">
                <a:latin typeface="Calibri" pitchFamily="34" charset="0"/>
                <a:cs typeface="Calibri" pitchFamily="34" charset="0"/>
              </a:rPr>
              <a:t>Ostrava</a:t>
            </a:r>
            <a:r>
              <a:rPr lang="pl-PL" sz="1400" dirty="0" smtClean="0">
                <a:latin typeface="Calibri" pitchFamily="34" charset="0"/>
                <a:cs typeface="Calibri" pitchFamily="34" charset="0"/>
              </a:rPr>
              <a:t>, Czechy</a:t>
            </a:r>
          </a:p>
          <a:p>
            <a:r>
              <a:rPr lang="pl-PL" sz="1400" dirty="0" smtClean="0">
                <a:latin typeface="Calibri" pitchFamily="34" charset="0"/>
                <a:cs typeface="Calibri" pitchFamily="34" charset="0"/>
              </a:rPr>
              <a:t>Anna Gawlak, Politechnika Częstochowska, Polska</a:t>
            </a:r>
          </a:p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Rainer Haller, TU of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Pilzno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Czechy</a:t>
            </a:r>
            <a:endParaRPr lang="pl-PL" sz="1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Joseph E.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Hibdon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Jr., Northeastern Illinois University, USA</a:t>
            </a:r>
            <a:endParaRPr lang="pl-PL" sz="1400" dirty="0" smtClean="0">
              <a:latin typeface="Calibri" pitchFamily="34" charset="0"/>
              <a:cs typeface="Calibri" pitchFamily="34" charset="0"/>
            </a:endParaRPr>
          </a:p>
          <a:p>
            <a:r>
              <a:rPr lang="pl-PL" sz="1400" dirty="0" smtClean="0">
                <a:latin typeface="Calibri" pitchFamily="34" charset="0"/>
                <a:cs typeface="Calibri" pitchFamily="34" charset="0"/>
              </a:rPr>
              <a:t>Waldemar Kamrat, Politechnika Gdańska, Polska</a:t>
            </a:r>
          </a:p>
          <a:p>
            <a:r>
              <a:rPr lang="pl-PL" sz="1400" dirty="0" smtClean="0">
                <a:latin typeface="Calibri" pitchFamily="34" charset="0"/>
                <a:cs typeface="Calibri" pitchFamily="34" charset="0"/>
              </a:rPr>
              <a:t>Henryk </a:t>
            </a:r>
            <a:r>
              <a:rPr lang="pl-PL" sz="1400" dirty="0" err="1" smtClean="0">
                <a:latin typeface="Calibri" pitchFamily="34" charset="0"/>
                <a:cs typeface="Calibri" pitchFamily="34" charset="0"/>
              </a:rPr>
              <a:t>Kaproń</a:t>
            </a:r>
            <a:r>
              <a:rPr lang="pl-PL" sz="1400" dirty="0" smtClean="0">
                <a:latin typeface="Calibri" pitchFamily="34" charset="0"/>
                <a:cs typeface="Calibri" pitchFamily="34" charset="0"/>
              </a:rPr>
              <a:t>, Politechnika Warszawska, Polska</a:t>
            </a:r>
          </a:p>
          <a:p>
            <a:r>
              <a:rPr lang="pl-PL" sz="1400" dirty="0" err="1" smtClean="0">
                <a:latin typeface="Calibri" pitchFamily="34" charset="0"/>
                <a:cs typeface="Calibri" pitchFamily="34" charset="0"/>
              </a:rPr>
              <a:t>Michal</a:t>
            </a:r>
            <a:r>
              <a:rPr lang="pl-PL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sz="1400" dirty="0" err="1" smtClean="0">
                <a:latin typeface="Calibri" pitchFamily="34" charset="0"/>
                <a:cs typeface="Calibri" pitchFamily="34" charset="0"/>
              </a:rPr>
              <a:t>Kolcun</a:t>
            </a:r>
            <a:r>
              <a:rPr lang="pl-PL" sz="1400" dirty="0" smtClean="0">
                <a:latin typeface="Calibri" pitchFamily="34" charset="0"/>
                <a:cs typeface="Calibri" pitchFamily="34" charset="0"/>
              </a:rPr>
              <a:t>, TU of Kosice, Słowacja</a:t>
            </a:r>
          </a:p>
          <a:p>
            <a:r>
              <a:rPr lang="pl-PL" sz="1400" dirty="0" err="1" smtClean="0">
                <a:latin typeface="Calibri" pitchFamily="34" charset="0"/>
                <a:cs typeface="Calibri" pitchFamily="34" charset="0"/>
              </a:rPr>
              <a:t>Iraida</a:t>
            </a:r>
            <a:r>
              <a:rPr lang="pl-PL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sz="1400" dirty="0" err="1" smtClean="0">
                <a:latin typeface="Calibri" pitchFamily="34" charset="0"/>
                <a:cs typeface="Calibri" pitchFamily="34" charset="0"/>
              </a:rPr>
              <a:t>Kolcunova</a:t>
            </a:r>
            <a:r>
              <a:rPr lang="pl-PL" sz="1400" dirty="0" smtClean="0">
                <a:latin typeface="Calibri" pitchFamily="34" charset="0"/>
                <a:cs typeface="Calibri" pitchFamily="34" charset="0"/>
              </a:rPr>
              <a:t>, TU of Kosice, Słowacja</a:t>
            </a:r>
          </a:p>
          <a:p>
            <a:r>
              <a:rPr lang="pl-PL" sz="1400" dirty="0" smtClean="0">
                <a:latin typeface="Calibri" pitchFamily="34" charset="0"/>
                <a:cs typeface="Calibri" pitchFamily="34" charset="0"/>
              </a:rPr>
              <a:t>Lubomir Marciniak, Politechnika Częstochowska, Polska</a:t>
            </a:r>
            <a:endParaRPr lang="pl-PL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 rot="-231611">
            <a:off x="7905924" y="155089"/>
            <a:ext cx="1110687" cy="6655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pl-PL" sz="3600" b="1" i="1" kern="10" spc="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PE 2018</a:t>
            </a:r>
            <a:endParaRPr lang="pl-PL" sz="3600" b="1" i="1" kern="10" spc="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0" y="1285860"/>
            <a:ext cx="9144000" cy="4286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Komitet organizacyjny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Konferencji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PE2018</a:t>
            </a:r>
            <a:endParaRPr lang="pl-PL" sz="20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>
          <a:xfrm>
            <a:off x="0" y="1714488"/>
            <a:ext cx="8072438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inż. 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Jacek Łyp – 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przewodniczący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	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dr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 hab. inż.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Janusz Sowiński,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prof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PCz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	mgr inż. Anna Biniek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dr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 inż. Mirosław Kornatka</a:t>
            </a: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kumimoji="0" 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  <a:r>
              <a:rPr kumimoji="0" lang="pl-P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hab. inż. Mariusz Najgebauer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pl-PL" sz="2000" baseline="0" dirty="0">
                <a:latin typeface="Calibri" pitchFamily="34" charset="0"/>
                <a:cs typeface="Calibri" pitchFamily="34" charset="0"/>
              </a:rPr>
              <a:t>	</a:t>
            </a:r>
            <a:r>
              <a:rPr lang="pl-PL" sz="2000" baseline="0" dirty="0" err="1" smtClean="0">
                <a:latin typeface="Calibri" pitchFamily="34" charset="0"/>
                <a:cs typeface="Calibri" pitchFamily="34" charset="0"/>
              </a:rPr>
              <a:t>dr</a:t>
            </a:r>
            <a:r>
              <a:rPr lang="pl-PL" sz="2000" baseline="0" dirty="0" smtClean="0">
                <a:latin typeface="Calibri" pitchFamily="34" charset="0"/>
                <a:cs typeface="Calibri" pitchFamily="34" charset="0"/>
              </a:rPr>
              <a:t> inż. </a:t>
            </a:r>
            <a:r>
              <a:rPr lang="pl-PL" sz="2000" baseline="0" dirty="0" smtClean="0">
                <a:latin typeface="Calibri" pitchFamily="34" charset="0"/>
                <a:cs typeface="Calibri" pitchFamily="34" charset="0"/>
              </a:rPr>
              <a:t>Rafał Sobota</a:t>
            </a:r>
            <a:endParaRPr kumimoji="0" lang="pl-PL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 rot="-231611">
            <a:off x="7905924" y="155089"/>
            <a:ext cx="1110687" cy="6655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pl-PL" sz="3600" b="1" i="1" kern="10" spc="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PE 2018</a:t>
            </a:r>
            <a:endParaRPr lang="pl-PL" sz="3600" b="1" i="1" kern="10" spc="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0" y="928670"/>
            <a:ext cx="9144000" cy="4286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Zakres tematyczny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Konferencji PE2018</a:t>
            </a:r>
            <a:endParaRPr lang="pl-PL" sz="20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>
          <a:xfrm>
            <a:off x="285776" y="928670"/>
            <a:ext cx="8072438" cy="514353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pl-PL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Prognozowanie w elektroenergetyce, nowe metody i techniki prognozowania. Prognozowanie dla potrzeb rynku energii elektrycznej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Modelowanie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i optymalizacja, planowanie rozwoju systemu i jego ograniczenia, efektywność inwestycji, niepewność i ryzyko w planowaniu rozwoju systemu elektroenergetycznego, zarządzanie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ryzykiem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Wpływ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struktury własnościowej na pracę i rozwój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KSE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U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stalone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i nieustalone stany pracy SEE. Stabilność, różne jej rodzaje i środki ich poprawy. Jakość energii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elektrycznej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B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ezpieczeństwo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elektroenergetyczne. Stan obecny i środki poprawy, inwestycje, algorytmy sterowania,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automatyka</a:t>
            </a:r>
            <a:endParaRPr lang="pl-PL" dirty="0" smtClean="0">
              <a:latin typeface="Calibri" pitchFamily="34" charset="0"/>
              <a:cs typeface="Calibri" pitchFamily="34" charset="0"/>
            </a:endParaRP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Sterowanie pracą SEE i jego elementów. Aspekty techniczne, ekonomiczne organizacyjne i uwarunkowane strukturą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własnościową</a:t>
            </a:r>
            <a:endParaRPr lang="pl-PL" dirty="0" smtClean="0">
              <a:latin typeface="Calibri" pitchFamily="34" charset="0"/>
              <a:cs typeface="Calibri" pitchFamily="34" charset="0"/>
            </a:endParaRP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Środki techniczne i organizacyjne poprawiające sterowalność systemu, w tym oparte na elementach energoelektronicznych i regulacji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prawnej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pl-PL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Nowe rozwiązania techniczne i doświadczenia z eksploatacji układów automatyki, sterowania, pomiarów i monitorowania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endParaRPr lang="pl-PL" dirty="0" smtClean="0">
              <a:latin typeface="Calibri" pitchFamily="34" charset="0"/>
              <a:cs typeface="Calibri" pitchFamily="34" charset="0"/>
            </a:endParaRP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endParaRPr lang="pl-PL" dirty="0" smtClean="0">
              <a:latin typeface="Calibri" pitchFamily="34" charset="0"/>
              <a:cs typeface="Calibri" pitchFamily="34" charset="0"/>
            </a:endParaRP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endParaRPr lang="pl-PL" dirty="0" smtClean="0">
              <a:latin typeface="Calibri" pitchFamily="34" charset="0"/>
              <a:cs typeface="Calibri" pitchFamily="34" charset="0"/>
            </a:endParaRP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endParaRPr lang="pl-PL" dirty="0" smtClean="0">
              <a:latin typeface="Calibri" pitchFamily="34" charset="0"/>
              <a:cs typeface="Calibri" pitchFamily="34" charset="0"/>
            </a:endParaRP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endParaRPr lang="pl-PL" dirty="0" smtClean="0">
              <a:latin typeface="Calibri" pitchFamily="34" charset="0"/>
              <a:cs typeface="Calibri" pitchFamily="34" charset="0"/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endParaRPr lang="pl-PL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 rot="-231611">
            <a:off x="7905924" y="155089"/>
            <a:ext cx="1110687" cy="6655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pl-PL" sz="3600" b="1" i="1" kern="10" spc="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PE 2018</a:t>
            </a:r>
            <a:endParaRPr lang="pl-PL" sz="3600" b="1" i="1" kern="10" spc="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0" y="928670"/>
            <a:ext cx="9144000" cy="4286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Zakres tematyczny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Konferencji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PE2018 – c.d.</a:t>
            </a:r>
            <a:endParaRPr lang="pl-PL" sz="20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>
          <a:xfrm>
            <a:off x="285776" y="1142984"/>
            <a:ext cx="8072438" cy="4929190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5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	</a:t>
            </a:r>
            <a:endParaRPr kumimoji="0" lang="pl-PL" sz="5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Calibri" pitchFamily="34" charset="0"/>
            </a:endParaRP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pl-PL" sz="72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Źródła generacji rozproszonej i odnawialnej oraz ich wpływ na SEE, wpływ na niezawodność dostaw i jakość energii elektrycznej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pl-PL" sz="72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Elektrownie </a:t>
            </a:r>
            <a:r>
              <a:rPr lang="pl-PL" sz="72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wiatrowe w SEE. Problemy techniczne, ekonomiczne, prawne. Oddziaływanie na </a:t>
            </a:r>
            <a:r>
              <a:rPr lang="pl-PL" sz="72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SEE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pl-PL" sz="72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Funkcjonowanie </a:t>
            </a:r>
            <a:r>
              <a:rPr lang="pl-PL" sz="72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rynków energii elektrycznej i usług systemowych w różnych uwarunkowaniach technicznych, ekonomicznych i organizacyjnych. Korzyści i koszty działania mechanizmów </a:t>
            </a:r>
            <a:r>
              <a:rPr lang="pl-PL" sz="72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rynkowych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pl-PL" sz="72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Aspekty techniczne wprowadzania nowych technologii wytwarzania energii </a:t>
            </a:r>
            <a:r>
              <a:rPr lang="pl-PL" sz="72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elektrycznej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pl-PL" sz="72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Przyszłość elektrowni jądrowych i nowych technologii wytwarzania w Polsce. Problemy polityczne, społeczne, psychologiczne, ekonomiczne, techniczne i związane z </a:t>
            </a:r>
            <a:r>
              <a:rPr lang="pl-PL" sz="72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bezpieczeństwem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pl-PL" sz="72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Uwarunkowania ekologiczne rozwoju SEE. Unijny projekt </a:t>
            </a:r>
            <a:r>
              <a:rPr lang="pl-PL" sz="72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3x20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pl-PL" sz="72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P</a:t>
            </a:r>
            <a:r>
              <a:rPr lang="pl-PL" sz="72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rzestrzenne </a:t>
            </a:r>
            <a:r>
              <a:rPr lang="pl-PL" sz="72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uwarunkowania i potrzeby terytorialne związane z rozwojem systemów infrastruktury energetycznej.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pl-PL" sz="72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Zagadnienia </a:t>
            </a:r>
            <a:r>
              <a:rPr lang="pl-PL" sz="72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projektowania, eksploatacji i sterowania maszyn i napędów </a:t>
            </a:r>
            <a:r>
              <a:rPr lang="pl-PL" sz="72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elektrycznych</a:t>
            </a:r>
            <a:endParaRPr lang="pl-PL" sz="7200" dirty="0" smtClean="0">
              <a:latin typeface="Calibri" pitchFamily="34" charset="0"/>
              <a:ea typeface="Cambria" pitchFamily="18" charset="0"/>
              <a:cs typeface="Calibri" pitchFamily="34" charset="0"/>
            </a:endParaRP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 rot="-231611">
            <a:off x="7905924" y="155089"/>
            <a:ext cx="1110687" cy="6655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pl-PL" sz="3600" b="1" i="1" kern="10" spc="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PE 2018</a:t>
            </a:r>
            <a:endParaRPr lang="pl-PL" sz="3600" b="1" i="1" kern="10" spc="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0" y="1357313"/>
            <a:ext cx="8286776" cy="457200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W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Konferencji PE2018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uczestniczyło 49 osób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reprezentujące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uczelnie wyższe oraz ośrodki naukowo-badawcze z kraju i z zagranicy (5 osób): </a:t>
            </a:r>
          </a:p>
          <a:p>
            <a:pPr lvl="1">
              <a:buFont typeface="Wingdings" pitchFamily="2" charset="2"/>
              <a:buChar char="Ø"/>
            </a:pPr>
            <a:r>
              <a:rPr lang="pl-PL" sz="1800" dirty="0" smtClean="0">
                <a:latin typeface="Calibri" pitchFamily="34" charset="0"/>
                <a:cs typeface="Calibri" pitchFamily="34" charset="0"/>
              </a:rPr>
              <a:t>Akademia Górniczo-Hutnicza w Krakowie</a:t>
            </a:r>
          </a:p>
          <a:p>
            <a:pPr lvl="1">
              <a:buFont typeface="Wingdings" pitchFamily="2" charset="2"/>
              <a:buChar char="Ø"/>
            </a:pPr>
            <a:r>
              <a:rPr lang="pl-PL" sz="1800" dirty="0" err="1" smtClean="0">
                <a:latin typeface="Calibri" pitchFamily="34" charset="0"/>
                <a:cs typeface="Calibri" pitchFamily="34" charset="0"/>
              </a:rPr>
              <a:t>IGSMiE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PAN 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Kraków</a:t>
            </a:r>
          </a:p>
          <a:p>
            <a:pPr lvl="1">
              <a:buFont typeface="Wingdings" pitchFamily="2" charset="2"/>
              <a:buChar char="Ø"/>
            </a:pPr>
            <a:r>
              <a:rPr lang="pl-PL" sz="1800" dirty="0" smtClean="0">
                <a:latin typeface="Calibri" pitchFamily="34" charset="0"/>
                <a:cs typeface="Calibri" pitchFamily="34" charset="0"/>
              </a:rPr>
              <a:t>Lwowski 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Narodowy Uniwersytet 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Rolniczy, Lwów, Ukraina</a:t>
            </a:r>
          </a:p>
          <a:p>
            <a:pPr lvl="1">
              <a:buFont typeface="Wingdings" pitchFamily="2" charset="2"/>
              <a:buChar char="Ø"/>
            </a:pPr>
            <a:r>
              <a:rPr lang="pl-PL" sz="1800" dirty="0" smtClean="0">
                <a:latin typeface="Calibri" pitchFamily="34" charset="0"/>
                <a:cs typeface="Calibri" pitchFamily="34" charset="0"/>
              </a:rPr>
              <a:t>Politechnika Częstochowska</a:t>
            </a:r>
          </a:p>
          <a:p>
            <a:pPr lvl="1">
              <a:buFont typeface="Wingdings" pitchFamily="2" charset="2"/>
              <a:buChar char="Ø"/>
            </a:pPr>
            <a:r>
              <a:rPr lang="pl-PL" sz="1800" dirty="0" smtClean="0">
                <a:latin typeface="Calibri" pitchFamily="34" charset="0"/>
                <a:cs typeface="Calibri" pitchFamily="34" charset="0"/>
              </a:rPr>
              <a:t>Politechnika Śląska 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w 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Gliwicach</a:t>
            </a:r>
          </a:p>
          <a:p>
            <a:pPr lvl="1">
              <a:buFont typeface="Wingdings" pitchFamily="2" charset="2"/>
              <a:buChar char="Ø"/>
            </a:pPr>
            <a:r>
              <a:rPr lang="pl-PL" sz="1800" dirty="0" smtClean="0">
                <a:latin typeface="Calibri" pitchFamily="34" charset="0"/>
                <a:cs typeface="Calibri" pitchFamily="34" charset="0"/>
              </a:rPr>
              <a:t>Politechnika Warszawska</a:t>
            </a:r>
          </a:p>
          <a:p>
            <a:pPr lvl="1">
              <a:buFont typeface="Wingdings" pitchFamily="2" charset="2"/>
              <a:buChar char="Ø"/>
            </a:pPr>
            <a:r>
              <a:rPr lang="pl-PL" sz="1800" dirty="0" smtClean="0">
                <a:latin typeface="Calibri" pitchFamily="34" charset="0"/>
                <a:cs typeface="Calibri" pitchFamily="34" charset="0"/>
              </a:rPr>
              <a:t>Politechnika Wrocławska</a:t>
            </a:r>
          </a:p>
          <a:p>
            <a:pPr lvl="1">
              <a:buFont typeface="Wingdings" pitchFamily="2" charset="2"/>
              <a:buChar char="Ø"/>
            </a:pPr>
            <a:r>
              <a:rPr lang="pl-PL" sz="1800" dirty="0" smtClean="0">
                <a:latin typeface="Calibri" pitchFamily="34" charset="0"/>
                <a:cs typeface="Calibri" pitchFamily="34" charset="0"/>
              </a:rPr>
              <a:t>PSE 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Innowacje 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S.A.</a:t>
            </a:r>
          </a:p>
          <a:p>
            <a:pPr lvl="1">
              <a:buFont typeface="Wingdings" pitchFamily="2" charset="2"/>
              <a:buChar char="Ø"/>
            </a:pPr>
            <a:r>
              <a:rPr lang="pl-PL" sz="1800" dirty="0" err="1" smtClean="0">
                <a:latin typeface="Calibri" pitchFamily="34" charset="0"/>
                <a:cs typeface="Calibri" pitchFamily="34" charset="0"/>
              </a:rPr>
              <a:t>Technical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sz="1800" dirty="0" err="1" smtClean="0">
                <a:latin typeface="Calibri" pitchFamily="34" charset="0"/>
                <a:cs typeface="Calibri" pitchFamily="34" charset="0"/>
              </a:rPr>
              <a:t>University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 of 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Kosice</a:t>
            </a:r>
          </a:p>
          <a:p>
            <a:pPr lvl="1">
              <a:buFont typeface="Wingdings" pitchFamily="2" charset="2"/>
              <a:buChar char="Ø"/>
            </a:pPr>
            <a:r>
              <a:rPr lang="pl-PL" sz="1800" dirty="0" smtClean="0">
                <a:latin typeface="Calibri" pitchFamily="34" charset="0"/>
                <a:cs typeface="Calibri" pitchFamily="34" charset="0"/>
              </a:rPr>
              <a:t>Uniwersytet Technologiczno-Humanistyczny 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w Radomiu 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pl-PL" sz="1800" dirty="0" smtClean="0">
                <a:latin typeface="Calibri" pitchFamily="34" charset="0"/>
                <a:cs typeface="Calibri" pitchFamily="34" charset="0"/>
              </a:rPr>
              <a:t>Uniwersytet Technologiczno-Przyrodniczy 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w Bydgoszczy</a:t>
            </a:r>
          </a:p>
          <a:p>
            <a:pPr lvl="1">
              <a:buFont typeface="Wingdings" pitchFamily="2" charset="2"/>
              <a:buChar char="Ø"/>
            </a:pPr>
            <a:endParaRPr lang="pl-PL" sz="1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 rot="-231611">
            <a:off x="7905924" y="155089"/>
            <a:ext cx="1110687" cy="6655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pl-PL" sz="3600" b="1" i="1" kern="10" spc="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PE 2018</a:t>
            </a:r>
            <a:endParaRPr lang="pl-PL" sz="3600" b="1" i="1" kern="10" spc="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180</TotalTime>
  <Words>329</Words>
  <Application>Microsoft Office PowerPoint</Application>
  <PresentationFormat>Pokaz na ekranie (4:3)</PresentationFormat>
  <Paragraphs>182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Hol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Mario</dc:creator>
  <cp:lastModifiedBy>Mario</cp:lastModifiedBy>
  <cp:revision>15</cp:revision>
  <dcterms:created xsi:type="dcterms:W3CDTF">2018-11-14T11:34:40Z</dcterms:created>
  <dcterms:modified xsi:type="dcterms:W3CDTF">2018-11-14T21:09:48Z</dcterms:modified>
</cp:coreProperties>
</file>